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3" r:id="rId5"/>
    <p:sldId id="265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Йоанна дъщеря на Бога" initials="ЙднБ" lastIdx="1" clrIdx="0">
    <p:extLst>
      <p:ext uri="{19B8F6BF-5375-455C-9EA6-DF929625EA0E}">
        <p15:presenceInfo xmlns:p15="http://schemas.microsoft.com/office/powerpoint/2012/main" userId="Йоанна дъщеря на Бог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7BE097-D99C-514A-8860-5BDEC1651BBD}" v="76" dt="2024-06-03T17:56:14.093"/>
    <p1510:client id="{AB6D997F-EA90-2C75-9378-5B10E71C068E}" v="763" dt="2024-06-03T17:25:51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015" autoAdjust="0"/>
    <p:restoredTop sz="94660"/>
  </p:normalViewPr>
  <p:slideViewPr>
    <p:cSldViewPr snapToGrid="0">
      <p:cViewPr>
        <p:scale>
          <a:sx n="46" d="100"/>
          <a:sy n="46" d="100"/>
        </p:scale>
        <p:origin x="1332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ebp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Картина 6">
            <a:extLst>
              <a:ext uri="{FF2B5EF4-FFF2-40B4-BE49-F238E27FC236}">
                <a16:creationId xmlns:a16="http://schemas.microsoft.com/office/drawing/2014/main" id="{B87D27FF-9EB2-FCE6-8980-043D10C55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Правоъгълник 8">
            <a:extLst>
              <a:ext uri="{FF2B5EF4-FFF2-40B4-BE49-F238E27FC236}">
                <a16:creationId xmlns:a16="http://schemas.microsoft.com/office/drawing/2014/main" id="{7A1072CF-08F5-43A9-F071-A1277CEAB96E}"/>
              </a:ext>
            </a:extLst>
          </p:cNvPr>
          <p:cNvSpPr/>
          <p:nvPr/>
        </p:nvSpPr>
        <p:spPr>
          <a:xfrm rot="5400000">
            <a:off x="2640157" y="-3345007"/>
            <a:ext cx="6858000" cy="13548014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  <a:alpha val="32000"/>
                </a:schemeClr>
              </a:gs>
              <a:gs pos="69000">
                <a:schemeClr val="tx1">
                  <a:lumMod val="95000"/>
                  <a:lumOff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1487" y="103984"/>
            <a:ext cx="9144000" cy="2387600"/>
          </a:xfrm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  <a:latin typeface="Arial Black" panose="020B0A04020102020204" pitchFamily="34" charset="0"/>
              </a:rPr>
              <a:t>Транслация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04850" y="2710655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 dirty="0">
                <a:solidFill>
                  <a:schemeClr val="bg1">
                    <a:lumMod val="95000"/>
                  </a:schemeClr>
                </a:solidFill>
              </a:rPr>
              <a:t>Белослава, Никол, Йоанна, Андреа</a:t>
            </a:r>
          </a:p>
          <a:p>
            <a:r>
              <a:rPr lang="bg-BG" dirty="0">
                <a:solidFill>
                  <a:schemeClr val="bg1">
                    <a:lumMod val="95000"/>
                  </a:schemeClr>
                </a:solidFill>
              </a:rPr>
              <a:t>8 клас</a:t>
            </a:r>
            <a:endParaRPr lang="en-US" dirty="0">
              <a:solidFill>
                <a:schemeClr val="bg1">
                  <a:lumMod val="95000"/>
                </a:schemeClr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75000"/>
                <a:lumOff val="25000"/>
                <a:alpha val="32000"/>
              </a:schemeClr>
            </a:gs>
            <a:gs pos="70000">
              <a:schemeClr val="tx1">
                <a:lumMod val="95000"/>
                <a:lumOff val="5000"/>
              </a:schemeClr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>
            <a:extLst>
              <a:ext uri="{FF2B5EF4-FFF2-40B4-BE49-F238E27FC236}">
                <a16:creationId xmlns:a16="http://schemas.microsoft.com/office/drawing/2014/main" id="{E53B0AE4-2F1A-9E6F-7C25-450C7DD26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Правоъгълник 5">
            <a:extLst>
              <a:ext uri="{FF2B5EF4-FFF2-40B4-BE49-F238E27FC236}">
                <a16:creationId xmlns:a16="http://schemas.microsoft.com/office/drawing/2014/main" id="{2F3115C6-FFFC-401E-C8CF-33E4BA30BB16}"/>
              </a:ext>
            </a:extLst>
          </p:cNvPr>
          <p:cNvSpPr/>
          <p:nvPr/>
        </p:nvSpPr>
        <p:spPr>
          <a:xfrm>
            <a:off x="0" y="-4330"/>
            <a:ext cx="14526491" cy="686233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  <a:alpha val="32000"/>
                </a:schemeClr>
              </a:gs>
              <a:gs pos="70000">
                <a:schemeClr val="tx1">
                  <a:lumMod val="95000"/>
                  <a:lumOff val="5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D97BAB-87F3-9129-B653-49BF550C8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1265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1. </a:t>
            </a:r>
            <a:r>
              <a:rPr lang="en-US" sz="6000" b="1" dirty="0" err="1">
                <a:solidFill>
                  <a:schemeClr val="bg1"/>
                </a:solidFill>
                <a:latin typeface="Agency FB" panose="020B0503020202020204" pitchFamily="34" charset="0"/>
              </a:rPr>
              <a:t>Определение</a:t>
            </a:r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160B2-CA0C-1462-54B5-45E8B529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368" y="2468093"/>
            <a:ext cx="10515600" cy="238168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Преобразувание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в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равнината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,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при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което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на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произволна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точка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Х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се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съпоставя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точката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Х’, 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за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която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ХХ’ → = t→,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където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t→ е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даден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вектор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,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се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нарича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b="1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транслация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или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b="1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успоредно</a:t>
            </a:r>
            <a:r>
              <a:rPr lang="en-US" sz="4000" b="1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b="1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пренасяне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.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Векторът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t-&gt;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се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нарича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вектор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на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транслацията</a:t>
            </a:r>
            <a:r>
              <a:rPr lang="en-US" sz="4000" dirty="0">
                <a:solidFill>
                  <a:schemeClr val="bg1">
                    <a:lumMod val="95000"/>
                  </a:schemeClr>
                </a:solidFill>
                <a:ea typeface="+mn-lt"/>
                <a:cs typeface="+mn-lt"/>
              </a:rPr>
              <a:t>. </a:t>
            </a:r>
            <a:endParaRPr 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14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95000"/>
                <a:lumOff val="5000"/>
              </a:schemeClr>
            </a:gs>
            <a:gs pos="70000">
              <a:schemeClr val="tx1">
                <a:lumMod val="95000"/>
                <a:lumOff val="5000"/>
              </a:schemeClr>
            </a:gs>
          </a:gsLst>
          <a:lin ang="21594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артина 1">
            <a:extLst>
              <a:ext uri="{FF2B5EF4-FFF2-40B4-BE49-F238E27FC236}">
                <a16:creationId xmlns:a16="http://schemas.microsoft.com/office/drawing/2014/main" id="{1FE5BD3F-1ACA-CE45-DD26-B530A2E0FE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авоъгълник 2">
            <a:extLst>
              <a:ext uri="{FF2B5EF4-FFF2-40B4-BE49-F238E27FC236}">
                <a16:creationId xmlns:a16="http://schemas.microsoft.com/office/drawing/2014/main" id="{C7E63BDA-E1E7-261D-7408-B20169026F5F}"/>
              </a:ext>
            </a:extLst>
          </p:cNvPr>
          <p:cNvSpPr/>
          <p:nvPr/>
        </p:nvSpPr>
        <p:spPr>
          <a:xfrm>
            <a:off x="0" y="0"/>
            <a:ext cx="11832336" cy="686233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  <a:alpha val="32000"/>
                </a:schemeClr>
              </a:gs>
              <a:gs pos="70000">
                <a:schemeClr val="tx1">
                  <a:lumMod val="95000"/>
                  <a:lumOff val="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8A9D12-1AA8-FE69-9822-2641EE2E2E14}"/>
              </a:ext>
            </a:extLst>
          </p:cNvPr>
          <p:cNvSpPr txBox="1"/>
          <p:nvPr/>
        </p:nvSpPr>
        <p:spPr>
          <a:xfrm>
            <a:off x="783336" y="601678"/>
            <a:ext cx="6129527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2. </a:t>
            </a:r>
            <a:r>
              <a:rPr lang="en-US" sz="6000" b="1" dirty="0" err="1">
                <a:solidFill>
                  <a:schemeClr val="bg1"/>
                </a:solidFill>
                <a:latin typeface="Agency FB" panose="020B0503020202020204" pitchFamily="34" charset="0"/>
              </a:rPr>
              <a:t>Теорема</a:t>
            </a:r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       1/3     </a:t>
            </a: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C7AA74F7-1759-4963-C34A-AD7189A1815F}"/>
              </a:ext>
            </a:extLst>
          </p:cNvPr>
          <p:cNvSpPr txBox="1"/>
          <p:nvPr/>
        </p:nvSpPr>
        <p:spPr>
          <a:xfrm>
            <a:off x="1050931" y="1955432"/>
            <a:ext cx="8659090" cy="7571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2800" b="1" dirty="0" err="1">
                <a:solidFill>
                  <a:schemeClr val="bg1"/>
                </a:solidFill>
                <a:latin typeface="Arial"/>
                <a:cs typeface="Arial"/>
              </a:rPr>
              <a:t>Всяка</a:t>
            </a:r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 </a:t>
            </a:r>
            <a:r>
              <a:rPr lang="en-US" sz="2800" b="1" dirty="0" err="1">
                <a:solidFill>
                  <a:schemeClr val="bg1"/>
                </a:solidFill>
                <a:latin typeface="Arial"/>
                <a:cs typeface="Arial"/>
              </a:rPr>
              <a:t>транслация</a:t>
            </a:r>
            <a:r>
              <a:rPr lang="en-US" sz="2800" b="1" dirty="0">
                <a:solidFill>
                  <a:schemeClr val="bg1"/>
                </a:solidFill>
                <a:latin typeface="Arial"/>
                <a:cs typeface="Arial"/>
              </a:rPr>
              <a:t> е </a:t>
            </a:r>
            <a:r>
              <a:rPr lang="en-US" sz="2800" b="1" i="1" dirty="0" err="1">
                <a:solidFill>
                  <a:schemeClr val="bg1"/>
                </a:solidFill>
                <a:latin typeface="Arial"/>
                <a:cs typeface="Arial"/>
              </a:rPr>
              <a:t>еднаквост</a:t>
            </a:r>
            <a:r>
              <a:rPr lang="en-US" sz="2800" b="1" i="1" dirty="0">
                <a:solidFill>
                  <a:schemeClr val="bg1"/>
                </a:solidFill>
                <a:latin typeface="Arial"/>
                <a:cs typeface="Arial"/>
              </a:rPr>
              <a:t>. </a:t>
            </a:r>
          </a:p>
          <a:p>
            <a:pPr algn="l"/>
            <a:endParaRPr lang="en-US" dirty="0"/>
          </a:p>
        </p:txBody>
      </p:sp>
      <p:sp>
        <p:nvSpPr>
          <p:cNvPr id="7" name="Текстово поле 6">
            <a:extLst>
              <a:ext uri="{FF2B5EF4-FFF2-40B4-BE49-F238E27FC236}">
                <a16:creationId xmlns:a16="http://schemas.microsoft.com/office/drawing/2014/main" id="{1960948A-B1B8-4876-FA82-D82E901F756C}"/>
              </a:ext>
            </a:extLst>
          </p:cNvPr>
          <p:cNvSpPr txBox="1"/>
          <p:nvPr/>
        </p:nvSpPr>
        <p:spPr>
          <a:xfrm>
            <a:off x="1050931" y="2716892"/>
            <a:ext cx="704545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i="1" dirty="0" err="1">
                <a:solidFill>
                  <a:schemeClr val="bg1"/>
                </a:solidFill>
                <a:latin typeface="Segoe UI"/>
                <a:cs typeface="Segoe UI"/>
              </a:rPr>
              <a:t>Следствие</a:t>
            </a:r>
            <a:r>
              <a:rPr lang="en-US" sz="3200" i="1" dirty="0">
                <a:solidFill>
                  <a:schemeClr val="bg1"/>
                </a:solidFill>
                <a:latin typeface="Segoe UI"/>
                <a:cs typeface="Segoe UI"/>
              </a:rPr>
              <a:t>: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При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транслацията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,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образът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на: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200" dirty="0">
              <a:solidFill>
                <a:schemeClr val="bg1"/>
              </a:solidFill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⦁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отсечката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е </a:t>
            </a:r>
            <a:r>
              <a:rPr lang="en-US" sz="3200" u="sng" dirty="0" err="1">
                <a:solidFill>
                  <a:schemeClr val="bg1"/>
                </a:solidFill>
                <a:latin typeface="Segoe UI"/>
                <a:cs typeface="Segoe UI"/>
              </a:rPr>
              <a:t>успоредна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и </a:t>
            </a:r>
            <a:r>
              <a:rPr lang="en-US" sz="3200" u="sng" dirty="0" err="1">
                <a:solidFill>
                  <a:schemeClr val="bg1"/>
                </a:solidFill>
                <a:latin typeface="Segoe UI"/>
                <a:cs typeface="Segoe UI"/>
              </a:rPr>
              <a:t>равна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нейната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отсечка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;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⦁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правата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е </a:t>
            </a:r>
            <a:r>
              <a:rPr lang="en-US" sz="3200" u="sng" dirty="0" err="1">
                <a:solidFill>
                  <a:schemeClr val="bg1"/>
                </a:solidFill>
                <a:latin typeface="Segoe UI"/>
                <a:cs typeface="Segoe UI"/>
              </a:rPr>
              <a:t>успореднa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на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нейната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права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или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на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същата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 </a:t>
            </a:r>
            <a:r>
              <a:rPr lang="en-US" sz="3200" dirty="0" err="1">
                <a:solidFill>
                  <a:schemeClr val="bg1"/>
                </a:solidFill>
                <a:latin typeface="Segoe UI"/>
                <a:cs typeface="Segoe UI"/>
              </a:rPr>
              <a:t>права</a:t>
            </a:r>
            <a:r>
              <a:rPr lang="en-US" sz="3200" dirty="0">
                <a:solidFill>
                  <a:schemeClr val="bg1"/>
                </a:solidFill>
                <a:latin typeface="Segoe UI"/>
                <a:cs typeface="Segoe UI"/>
              </a:rPr>
              <a:t>.</a:t>
            </a:r>
            <a:endParaRPr lang="bg-BG" sz="3200" dirty="0">
              <a:solidFill>
                <a:schemeClr val="bg1"/>
              </a:solidFill>
            </a:endParaRPr>
          </a:p>
        </p:txBody>
      </p:sp>
      <p:pic>
        <p:nvPicPr>
          <p:cNvPr id="6" name="Picture 12" descr="Транслация на фигури (статия) | Кан Академия">
            <a:extLst>
              <a:ext uri="{FF2B5EF4-FFF2-40B4-BE49-F238E27FC236}">
                <a16:creationId xmlns:a16="http://schemas.microsoft.com/office/drawing/2014/main" id="{02F5CF51-C08D-4B3A-C2F2-51A771F2F3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047" y="356971"/>
            <a:ext cx="3539430" cy="3539430"/>
          </a:xfrm>
          <a:prstGeom prst="rect">
            <a:avLst/>
          </a:prstGeom>
          <a:noFill/>
          <a:ln>
            <a:noFill/>
          </a:ln>
          <a:effectLst>
            <a:softEdge rad="177800"/>
          </a:effectLst>
        </p:spPr>
      </p:pic>
    </p:spTree>
    <p:extLst>
      <p:ext uri="{BB962C8B-B14F-4D97-AF65-F5344CB8AC3E}">
        <p14:creationId xmlns:p14="http://schemas.microsoft.com/office/powerpoint/2010/main" val="21710151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артина 1">
            <a:extLst>
              <a:ext uri="{FF2B5EF4-FFF2-40B4-BE49-F238E27FC236}">
                <a16:creationId xmlns:a16="http://schemas.microsoft.com/office/drawing/2014/main" id="{57864C39-8211-D3F4-76E3-2FE35A2F2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авоъгълник 2">
            <a:extLst>
              <a:ext uri="{FF2B5EF4-FFF2-40B4-BE49-F238E27FC236}">
                <a16:creationId xmlns:a16="http://schemas.microsoft.com/office/drawing/2014/main" id="{7E7E74C0-20D2-20D6-E56F-2F5606AA062F}"/>
              </a:ext>
            </a:extLst>
          </p:cNvPr>
          <p:cNvSpPr/>
          <p:nvPr/>
        </p:nvSpPr>
        <p:spPr>
          <a:xfrm>
            <a:off x="0" y="0"/>
            <a:ext cx="11832336" cy="686233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  <a:alpha val="32000"/>
                </a:schemeClr>
              </a:gs>
              <a:gs pos="70000">
                <a:schemeClr val="tx1">
                  <a:lumMod val="95000"/>
                  <a:lumOff val="5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Текстово поле 4">
            <a:extLst>
              <a:ext uri="{FF2B5EF4-FFF2-40B4-BE49-F238E27FC236}">
                <a16:creationId xmlns:a16="http://schemas.microsoft.com/office/drawing/2014/main" id="{36B2621C-8661-F1E8-FBDB-EC9B8FD539AA}"/>
              </a:ext>
            </a:extLst>
          </p:cNvPr>
          <p:cNvSpPr txBox="1"/>
          <p:nvPr/>
        </p:nvSpPr>
        <p:spPr>
          <a:xfrm>
            <a:off x="728610" y="1796341"/>
            <a:ext cx="838047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Тъй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като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транслацията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е </a:t>
            </a:r>
            <a:r>
              <a:rPr lang="en-US" sz="3200" b="1" i="1" dirty="0" err="1">
                <a:solidFill>
                  <a:schemeClr val="bg1"/>
                </a:solidFill>
                <a:ea typeface="+mn-lt"/>
                <a:cs typeface="+mn-lt"/>
              </a:rPr>
              <a:t>еднаквост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тя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притежава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всички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свойства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еднаквостите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. </a:t>
            </a:r>
            <a:endParaRPr lang="en-US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  </a:t>
            </a:r>
            <a:endParaRPr lang="en-US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⦁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Образът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права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която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е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успоредна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векторът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транслацията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, е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същата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права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;</a:t>
            </a:r>
          </a:p>
          <a:p>
            <a:pPr marL="0" indent="0">
              <a:buNone/>
            </a:pPr>
            <a:endParaRPr lang="en-US" sz="3200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⦁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Образът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триъгълник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намираме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като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построим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образите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върховете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му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; </a:t>
            </a:r>
          </a:p>
          <a:p>
            <a:pPr marL="0" indent="0">
              <a:buNone/>
            </a:pPr>
            <a:endParaRPr lang="en-US" sz="1800" dirty="0">
              <a:ea typeface="+mn-lt"/>
              <a:cs typeface="+mn-lt"/>
            </a:endParaRPr>
          </a:p>
        </p:txBody>
      </p:sp>
      <p:sp>
        <p:nvSpPr>
          <p:cNvPr id="9" name="Текстово поле 8">
            <a:extLst>
              <a:ext uri="{FF2B5EF4-FFF2-40B4-BE49-F238E27FC236}">
                <a16:creationId xmlns:a16="http://schemas.microsoft.com/office/drawing/2014/main" id="{A943B8F9-FD6E-1B48-7983-B6F8D8C7CD99}"/>
              </a:ext>
            </a:extLst>
          </p:cNvPr>
          <p:cNvSpPr txBox="1"/>
          <p:nvPr/>
        </p:nvSpPr>
        <p:spPr>
          <a:xfrm>
            <a:off x="562356" y="520333"/>
            <a:ext cx="609904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2. </a:t>
            </a:r>
            <a:r>
              <a:rPr lang="en-US" sz="6000" b="1" dirty="0" err="1">
                <a:solidFill>
                  <a:schemeClr val="bg1"/>
                </a:solidFill>
                <a:latin typeface="Agency FB" panose="020B0503020202020204" pitchFamily="34" charset="0"/>
              </a:rPr>
              <a:t>Теорема</a:t>
            </a:r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       2/3</a:t>
            </a:r>
          </a:p>
        </p:txBody>
      </p:sp>
      <p:pic>
        <p:nvPicPr>
          <p:cNvPr id="4" name="Picture 8" descr="Определяне на транслации (статия) | Кан Академия">
            <a:extLst>
              <a:ext uri="{FF2B5EF4-FFF2-40B4-BE49-F238E27FC236}">
                <a16:creationId xmlns:a16="http://schemas.microsoft.com/office/drawing/2014/main" id="{3270C181-13E0-4F6C-4C26-76E1CF1E89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3696" y="68359"/>
            <a:ext cx="3215168" cy="3215168"/>
          </a:xfrm>
          <a:prstGeom prst="rect">
            <a:avLst/>
          </a:prstGeom>
          <a:noFill/>
          <a:ln>
            <a:noFill/>
          </a:ln>
          <a:effectLst>
            <a:softEdge rad="190500"/>
          </a:effectLst>
        </p:spPr>
      </p:pic>
    </p:spTree>
    <p:extLst>
      <p:ext uri="{BB962C8B-B14F-4D97-AF65-F5344CB8AC3E}">
        <p14:creationId xmlns:p14="http://schemas.microsoft.com/office/powerpoint/2010/main" val="42839654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артина 1">
            <a:extLst>
              <a:ext uri="{FF2B5EF4-FFF2-40B4-BE49-F238E27FC236}">
                <a16:creationId xmlns:a16="http://schemas.microsoft.com/office/drawing/2014/main" id="{40BF55F1-99CD-E22C-E13B-C81107EB22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авоъгълник 2">
            <a:extLst>
              <a:ext uri="{FF2B5EF4-FFF2-40B4-BE49-F238E27FC236}">
                <a16:creationId xmlns:a16="http://schemas.microsoft.com/office/drawing/2014/main" id="{04F4A5C4-A2F2-1F22-EDFA-A8B7E20BA228}"/>
              </a:ext>
            </a:extLst>
          </p:cNvPr>
          <p:cNvSpPr/>
          <p:nvPr/>
        </p:nvSpPr>
        <p:spPr>
          <a:xfrm>
            <a:off x="0" y="0"/>
            <a:ext cx="13880592" cy="6862330"/>
          </a:xfrm>
          <a:prstGeom prst="rect">
            <a:avLst/>
          </a:prstGeom>
          <a:gradFill>
            <a:gsLst>
              <a:gs pos="22000">
                <a:schemeClr val="tx1">
                  <a:lumMod val="95000"/>
                  <a:lumOff val="5000"/>
                  <a:alpha val="95000"/>
                </a:schemeClr>
              </a:gs>
              <a:gs pos="74000">
                <a:schemeClr val="tx1">
                  <a:lumMod val="95000"/>
                  <a:lumOff val="5000"/>
                  <a:alpha val="2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5" name="Текстово поле 4">
            <a:extLst>
              <a:ext uri="{FF2B5EF4-FFF2-40B4-BE49-F238E27FC236}">
                <a16:creationId xmlns:a16="http://schemas.microsoft.com/office/drawing/2014/main" id="{B11C02F9-A579-88E0-2BA0-7A52D191891D}"/>
              </a:ext>
            </a:extLst>
          </p:cNvPr>
          <p:cNvSpPr txBox="1"/>
          <p:nvPr/>
        </p:nvSpPr>
        <p:spPr>
          <a:xfrm>
            <a:off x="544068" y="409694"/>
            <a:ext cx="609904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2. </a:t>
            </a:r>
            <a:r>
              <a:rPr lang="en-US" sz="6000" b="1" dirty="0" err="1">
                <a:solidFill>
                  <a:schemeClr val="bg1"/>
                </a:solidFill>
                <a:latin typeface="Agency FB" panose="020B0503020202020204" pitchFamily="34" charset="0"/>
              </a:rPr>
              <a:t>Теорема</a:t>
            </a:r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       3/3 </a:t>
            </a:r>
            <a:endParaRPr lang="bg-BG" sz="6000" dirty="0"/>
          </a:p>
        </p:txBody>
      </p:sp>
      <p:sp>
        <p:nvSpPr>
          <p:cNvPr id="7" name="Текстово поле 6">
            <a:extLst>
              <a:ext uri="{FF2B5EF4-FFF2-40B4-BE49-F238E27FC236}">
                <a16:creationId xmlns:a16="http://schemas.microsoft.com/office/drawing/2014/main" id="{A9DFCBBB-4580-9017-DD75-B468480EA180}"/>
              </a:ext>
            </a:extLst>
          </p:cNvPr>
          <p:cNvSpPr txBox="1"/>
          <p:nvPr/>
        </p:nvSpPr>
        <p:spPr>
          <a:xfrm>
            <a:off x="544068" y="1742718"/>
            <a:ext cx="724662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Образът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окръжност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намираме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като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построим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образа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центъра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й;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 ⦁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Транслацията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b="1" u="sng" dirty="0" err="1">
                <a:solidFill>
                  <a:schemeClr val="bg1"/>
                </a:solidFill>
                <a:ea typeface="+mn-lt"/>
                <a:cs typeface="+mn-lt"/>
              </a:rPr>
              <a:t>няма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двойни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точки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;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⦁ </a:t>
            </a:r>
            <a:r>
              <a:rPr lang="en-US" sz="2800" b="1" dirty="0" err="1">
                <a:solidFill>
                  <a:schemeClr val="bg1"/>
                </a:solidFill>
                <a:ea typeface="+mn-lt"/>
                <a:cs typeface="+mn-lt"/>
              </a:rPr>
              <a:t>Двойни</a:t>
            </a:r>
            <a:r>
              <a:rPr lang="en-US" sz="2800" b="1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a typeface="+mn-lt"/>
                <a:cs typeface="+mn-lt"/>
              </a:rPr>
              <a:t>прави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транслацията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са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всички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прави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които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са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успоредни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вектора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2800" dirty="0" err="1">
                <a:solidFill>
                  <a:schemeClr val="bg1"/>
                </a:solidFill>
                <a:ea typeface="+mn-lt"/>
                <a:cs typeface="+mn-lt"/>
              </a:rPr>
              <a:t>транслацията</a:t>
            </a:r>
            <a:r>
              <a:rPr lang="en-US" sz="2800" dirty="0">
                <a:solidFill>
                  <a:schemeClr val="bg1"/>
                </a:solidFill>
                <a:ea typeface="+mn-lt"/>
                <a:cs typeface="+mn-lt"/>
              </a:rPr>
              <a:t>. 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136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артина 3">
            <a:extLst>
              <a:ext uri="{FF2B5EF4-FFF2-40B4-BE49-F238E27FC236}">
                <a16:creationId xmlns:a16="http://schemas.microsoft.com/office/drawing/2014/main" id="{40307CFF-6958-637B-73F0-2129EC4919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авоъгълник 4">
            <a:extLst>
              <a:ext uri="{FF2B5EF4-FFF2-40B4-BE49-F238E27FC236}">
                <a16:creationId xmlns:a16="http://schemas.microsoft.com/office/drawing/2014/main" id="{6FCCACF1-0E77-4B79-C33D-632330375257}"/>
              </a:ext>
            </a:extLst>
          </p:cNvPr>
          <p:cNvSpPr/>
          <p:nvPr/>
        </p:nvSpPr>
        <p:spPr>
          <a:xfrm>
            <a:off x="0" y="0"/>
            <a:ext cx="11832336" cy="686233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  <a:alpha val="32000"/>
                </a:schemeClr>
              </a:gs>
              <a:gs pos="70000">
                <a:schemeClr val="tx1">
                  <a:lumMod val="95000"/>
                  <a:lumOff val="5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3C938D-F483-EE46-8E2E-8F626A316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704" y="192959"/>
            <a:ext cx="11713464" cy="1325563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3. </a:t>
            </a:r>
            <a:r>
              <a:rPr lang="en-US" sz="6000" b="1" dirty="0" err="1">
                <a:solidFill>
                  <a:schemeClr val="bg1"/>
                </a:solidFill>
                <a:latin typeface="Agency FB" panose="020B0503020202020204" pitchFamily="34" charset="0"/>
              </a:rPr>
              <a:t>Приложения</a:t>
            </a:r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gency FB" panose="020B0503020202020204" pitchFamily="34" charset="0"/>
              </a:rPr>
              <a:t>на</a:t>
            </a:r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gency FB" panose="020B0503020202020204" pitchFamily="34" charset="0"/>
              </a:rPr>
              <a:t>транслацията</a:t>
            </a:r>
            <a:endParaRPr lang="en-US" sz="60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A58D7-C3D4-CD7E-EC00-E77F8D3C5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536" y="201259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ea typeface="+mn-lt"/>
                <a:cs typeface="+mn-lt"/>
              </a:rPr>
              <a:t>В </a:t>
            </a:r>
            <a:r>
              <a:rPr lang="en-US" sz="3200" b="1" dirty="0" err="1">
                <a:solidFill>
                  <a:schemeClr val="bg1"/>
                </a:solidFill>
                <a:ea typeface="+mn-lt"/>
                <a:cs typeface="+mn-lt"/>
              </a:rPr>
              <a:t>геометрията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 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транслацията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се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използва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за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преместване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фигури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в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координатната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система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запазвайки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тяхната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форма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и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размер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. </a:t>
            </a:r>
          </a:p>
          <a:p>
            <a:endParaRPr lang="en-US" sz="3200" dirty="0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n-US" sz="3200" b="1" dirty="0">
                <a:solidFill>
                  <a:schemeClr val="bg1"/>
                </a:solidFill>
                <a:ea typeface="+mn-lt"/>
                <a:cs typeface="+mn-lt"/>
              </a:rPr>
              <a:t>В </a:t>
            </a:r>
            <a:r>
              <a:rPr lang="en-US" sz="3200" b="1" dirty="0" err="1">
                <a:solidFill>
                  <a:schemeClr val="bg1"/>
                </a:solidFill>
                <a:ea typeface="+mn-lt"/>
                <a:cs typeface="+mn-lt"/>
              </a:rPr>
              <a:t>инженерството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b="1" dirty="0">
                <a:solidFill>
                  <a:schemeClr val="bg1"/>
                </a:solidFill>
                <a:ea typeface="+mn-lt"/>
                <a:cs typeface="+mn-lt"/>
              </a:rPr>
              <a:t>и </a:t>
            </a:r>
            <a:r>
              <a:rPr lang="en-US" sz="3200" b="1" dirty="0" err="1">
                <a:solidFill>
                  <a:schemeClr val="bg1"/>
                </a:solidFill>
                <a:ea typeface="+mn-lt"/>
                <a:cs typeface="+mn-lt"/>
              </a:rPr>
              <a:t>физиката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транслацията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е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важна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за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описване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движения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и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трансформации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 на </a:t>
            </a:r>
            <a:r>
              <a:rPr lang="en-US" sz="3200" dirty="0" err="1">
                <a:solidFill>
                  <a:schemeClr val="bg1"/>
                </a:solidFill>
                <a:ea typeface="+mn-lt"/>
                <a:cs typeface="+mn-lt"/>
              </a:rPr>
              <a:t>обекти</a:t>
            </a:r>
            <a:r>
              <a:rPr lang="en-US" sz="3200" dirty="0">
                <a:solidFill>
                  <a:schemeClr val="bg1"/>
                </a:solidFill>
                <a:ea typeface="+mn-lt"/>
                <a:cs typeface="+mn-lt"/>
              </a:rPr>
              <a:t>. 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6" name="Картина 5">
            <a:hlinkClick r:id="rId3" action="ppaction://hlinksldjump"/>
            <a:extLst>
              <a:ext uri="{FF2B5EF4-FFF2-40B4-BE49-F238E27FC236}">
                <a16:creationId xmlns:a16="http://schemas.microsoft.com/office/drawing/2014/main" id="{94237F72-FA65-4E54-0039-5CADDDA25B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5022" y="4682331"/>
            <a:ext cx="2746978" cy="2175669"/>
          </a:xfrm>
          <a:prstGeom prst="rect">
            <a:avLst/>
          </a:prstGeom>
          <a:effectLst>
            <a:softEdge rad="114300"/>
          </a:effectLst>
        </p:spPr>
      </p:pic>
    </p:spTree>
    <p:extLst>
      <p:ext uri="{BB962C8B-B14F-4D97-AF65-F5344CB8AC3E}">
        <p14:creationId xmlns:p14="http://schemas.microsoft.com/office/powerpoint/2010/main" val="14117911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Картина 3">
            <a:extLst>
              <a:ext uri="{FF2B5EF4-FFF2-40B4-BE49-F238E27FC236}">
                <a16:creationId xmlns:a16="http://schemas.microsoft.com/office/drawing/2014/main" id="{C9547EFB-09FA-D3A0-EFEF-6E6FE3315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Правоъгълник 4">
            <a:extLst>
              <a:ext uri="{FF2B5EF4-FFF2-40B4-BE49-F238E27FC236}">
                <a16:creationId xmlns:a16="http://schemas.microsoft.com/office/drawing/2014/main" id="{20CCF98F-75BF-E29E-C1DA-547BA3FBFD98}"/>
              </a:ext>
            </a:extLst>
          </p:cNvPr>
          <p:cNvSpPr/>
          <p:nvPr/>
        </p:nvSpPr>
        <p:spPr>
          <a:xfrm>
            <a:off x="0" y="0"/>
            <a:ext cx="11832336" cy="686233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  <a:alpha val="32000"/>
                </a:schemeClr>
              </a:gs>
              <a:gs pos="70000">
                <a:schemeClr val="tx1">
                  <a:lumMod val="95000"/>
                  <a:lumOff val="5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03F07B-925C-12CA-05E7-7FB24A441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36" y="358548"/>
            <a:ext cx="11353800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gency FB" panose="020B0503020202020204" pitchFamily="34" charset="0"/>
                <a:ea typeface="+mj-lt"/>
                <a:cs typeface="+mj-lt"/>
              </a:rPr>
              <a:t>4. </a:t>
            </a:r>
            <a:r>
              <a:rPr lang="en-US" sz="5400" b="1" dirty="0" err="1">
                <a:solidFill>
                  <a:schemeClr val="bg1"/>
                </a:solidFill>
                <a:latin typeface="Agency FB" panose="020B0503020202020204" pitchFamily="34" charset="0"/>
                <a:ea typeface="+mj-lt"/>
                <a:cs typeface="+mj-lt"/>
              </a:rPr>
              <a:t>Образи</a:t>
            </a:r>
            <a:r>
              <a:rPr lang="en-US" sz="5400" b="1" dirty="0">
                <a:solidFill>
                  <a:schemeClr val="bg1"/>
                </a:solidFill>
                <a:latin typeface="Agency FB" panose="020B0503020202020204" pitchFamily="34" charset="0"/>
                <a:ea typeface="+mj-lt"/>
                <a:cs typeface="+mj-lt"/>
              </a:rPr>
              <a:t> на </a:t>
            </a:r>
            <a:r>
              <a:rPr lang="en-US" sz="5400" b="1" dirty="0" err="1">
                <a:solidFill>
                  <a:schemeClr val="bg1"/>
                </a:solidFill>
                <a:latin typeface="Agency FB" panose="020B0503020202020204" pitchFamily="34" charset="0"/>
                <a:ea typeface="+mj-lt"/>
                <a:cs typeface="+mj-lt"/>
              </a:rPr>
              <a:t>фигури</a:t>
            </a:r>
            <a:r>
              <a:rPr lang="en-US" sz="5400" b="1" dirty="0">
                <a:solidFill>
                  <a:schemeClr val="bg1"/>
                </a:solidFill>
                <a:latin typeface="Agency FB" panose="020B0503020202020204" pitchFamily="34" charset="0"/>
                <a:ea typeface="+mj-lt"/>
                <a:cs typeface="+mj-lt"/>
              </a:rPr>
              <a:t> </a:t>
            </a:r>
            <a:r>
              <a:rPr lang="en-US" sz="5400" b="1" dirty="0" err="1">
                <a:solidFill>
                  <a:schemeClr val="bg1"/>
                </a:solidFill>
                <a:latin typeface="Agency FB" panose="020B0503020202020204" pitchFamily="34" charset="0"/>
                <a:ea typeface="+mj-lt"/>
                <a:cs typeface="+mj-lt"/>
              </a:rPr>
              <a:t>при</a:t>
            </a:r>
            <a:r>
              <a:rPr lang="en-US" sz="5400" b="1" dirty="0">
                <a:solidFill>
                  <a:schemeClr val="bg1"/>
                </a:solidFill>
                <a:latin typeface="Agency FB" panose="020B0503020202020204" pitchFamily="34" charset="0"/>
                <a:ea typeface="+mj-lt"/>
                <a:cs typeface="+mj-lt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gency FB" panose="020B0503020202020204" pitchFamily="34" charset="0"/>
                <a:ea typeface="+mj-lt"/>
                <a:cs typeface="+mj-lt"/>
              </a:rPr>
              <a:t>транслация</a:t>
            </a:r>
            <a:r>
              <a:rPr lang="en-US" sz="5400" b="1" dirty="0">
                <a:solidFill>
                  <a:schemeClr val="bg1"/>
                </a:solidFill>
                <a:latin typeface="Agency FB" panose="020B0503020202020204" pitchFamily="34" charset="0"/>
                <a:ea typeface="+mj-lt"/>
                <a:cs typeface="+mj-lt"/>
              </a:rPr>
              <a:t>:</a:t>
            </a:r>
            <a:endParaRPr lang="en-US" sz="5400" b="1" dirty="0">
              <a:solidFill>
                <a:schemeClr val="bg1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6EB69-992D-95C8-7DC2-9DA55632E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368" y="168411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⦁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две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съответни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отсечки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са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u="sng" dirty="0" err="1">
                <a:solidFill>
                  <a:schemeClr val="bg1"/>
                </a:solidFill>
                <a:ea typeface="+mn-lt"/>
                <a:cs typeface="+mn-lt"/>
              </a:rPr>
              <a:t>равни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 и </a:t>
            </a:r>
            <a:r>
              <a:rPr lang="en-US" u="sng" dirty="0" err="1">
                <a:solidFill>
                  <a:schemeClr val="bg1"/>
                </a:solidFill>
                <a:ea typeface="+mn-lt"/>
                <a:cs typeface="+mn-lt"/>
              </a:rPr>
              <a:t>успоредни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или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лежат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на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една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права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; 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⦁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две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съответни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прави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са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u="sng" dirty="0" err="1">
                <a:solidFill>
                  <a:schemeClr val="bg1"/>
                </a:solidFill>
                <a:ea typeface="+mn-lt"/>
                <a:cs typeface="+mn-lt"/>
              </a:rPr>
              <a:t>успоредни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или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u="sng" dirty="0" err="1">
                <a:solidFill>
                  <a:schemeClr val="bg1"/>
                </a:solidFill>
                <a:ea typeface="+mn-lt"/>
                <a:cs typeface="+mn-lt"/>
              </a:rPr>
              <a:t>съвпадат</a:t>
            </a:r>
            <a:r>
              <a:rPr lang="en-US" u="sng" dirty="0">
                <a:solidFill>
                  <a:schemeClr val="bg1"/>
                </a:solidFill>
                <a:ea typeface="+mn-lt"/>
                <a:cs typeface="+mn-lt"/>
              </a:rPr>
              <a:t>;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⦁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два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съответни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ъгала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имат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u="sng" dirty="0" err="1">
                <a:solidFill>
                  <a:schemeClr val="bg1"/>
                </a:solidFill>
                <a:ea typeface="+mn-lt"/>
                <a:cs typeface="+mn-lt"/>
              </a:rPr>
              <a:t>успоредни</a:t>
            </a:r>
            <a:r>
              <a:rPr lang="en-US" u="sng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u="sng" dirty="0" err="1">
                <a:solidFill>
                  <a:schemeClr val="bg1"/>
                </a:solidFill>
                <a:ea typeface="+mn-lt"/>
                <a:cs typeface="+mn-lt"/>
              </a:rPr>
              <a:t>рамене</a:t>
            </a:r>
            <a:r>
              <a:rPr lang="en-US" u="sng" dirty="0">
                <a:solidFill>
                  <a:schemeClr val="bg1"/>
                </a:solidFill>
                <a:ea typeface="+mn-lt"/>
                <a:cs typeface="+mn-lt"/>
              </a:rPr>
              <a:t>;</a:t>
            </a:r>
            <a:endParaRPr lang="en-US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⦁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два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съответни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триъгълника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са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u="sng" dirty="0" err="1">
                <a:solidFill>
                  <a:schemeClr val="bg1"/>
                </a:solidFill>
                <a:ea typeface="+mn-lt"/>
                <a:cs typeface="+mn-lt"/>
              </a:rPr>
              <a:t>еднакви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с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успоредни</a:t>
            </a: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dirty="0" err="1">
                <a:solidFill>
                  <a:schemeClr val="bg1"/>
                </a:solidFill>
                <a:ea typeface="+mn-lt"/>
                <a:cs typeface="+mn-lt"/>
              </a:rPr>
              <a:t>страни</a:t>
            </a:r>
            <a:r>
              <a:rPr lang="en-US" dirty="0">
                <a:ea typeface="+mn-lt"/>
                <a:cs typeface="+mn-lt"/>
              </a:rPr>
              <a:t>. </a:t>
            </a:r>
            <a:endParaRPr lang="en-US" dirty="0"/>
          </a:p>
        </p:txBody>
      </p:sp>
      <p:pic>
        <p:nvPicPr>
          <p:cNvPr id="8" name="Картина 7">
            <a:extLst>
              <a:ext uri="{FF2B5EF4-FFF2-40B4-BE49-F238E27FC236}">
                <a16:creationId xmlns:a16="http://schemas.microsoft.com/office/drawing/2014/main" id="{671CDC37-9207-3136-9A8A-35D0EE05CE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2884" y="2574622"/>
            <a:ext cx="1825594" cy="1708756"/>
          </a:xfrm>
          <a:prstGeom prst="rect">
            <a:avLst/>
          </a:prstGeom>
          <a:effectLst>
            <a:glow rad="546100">
              <a:schemeClr val="tx1">
                <a:lumMod val="95000"/>
                <a:lumOff val="5000"/>
                <a:alpha val="22000"/>
              </a:schemeClr>
            </a:glow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5238474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Картина 4">
            <a:extLst>
              <a:ext uri="{FF2B5EF4-FFF2-40B4-BE49-F238E27FC236}">
                <a16:creationId xmlns:a16="http://schemas.microsoft.com/office/drawing/2014/main" id="{8B5120DF-D2A4-9233-C519-7D4EB3785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авоъгълник 3">
            <a:extLst>
              <a:ext uri="{FF2B5EF4-FFF2-40B4-BE49-F238E27FC236}">
                <a16:creationId xmlns:a16="http://schemas.microsoft.com/office/drawing/2014/main" id="{AA08A652-F26F-902B-7D5E-021B1F21814E}"/>
              </a:ext>
            </a:extLst>
          </p:cNvPr>
          <p:cNvSpPr/>
          <p:nvPr/>
        </p:nvSpPr>
        <p:spPr>
          <a:xfrm>
            <a:off x="-1" y="-4330"/>
            <a:ext cx="15690273" cy="686233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  <a:alpha val="32000"/>
                </a:schemeClr>
              </a:gs>
              <a:gs pos="70000">
                <a:schemeClr val="tx1">
                  <a:lumMod val="95000"/>
                  <a:lumOff val="5000"/>
                </a:schemeClr>
              </a:gs>
            </a:gsLst>
            <a:lin ang="96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2F5A68-5FA0-3D8A-4BBE-FE100FDD8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5. </a:t>
            </a:r>
            <a:r>
              <a:rPr lang="en-US" sz="6000" b="1" dirty="0" err="1">
                <a:solidFill>
                  <a:schemeClr val="bg1"/>
                </a:solidFill>
                <a:latin typeface="Agency FB" panose="020B0503020202020204" pitchFamily="34" charset="0"/>
              </a:rPr>
              <a:t>Заключение</a:t>
            </a:r>
            <a:r>
              <a:rPr lang="en-US" sz="6000" b="1" dirty="0">
                <a:solidFill>
                  <a:schemeClr val="bg1"/>
                </a:solidFill>
                <a:latin typeface="Agency FB" panose="020B0503020202020204" pitchFamily="34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10076-1EE1-2FC4-E2D8-949142E8E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Транслацията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е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основна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геометрична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трансформация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,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която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премества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всички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точки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на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фигурата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с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еднакво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разстояние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в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същата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посока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.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Тя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е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важна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за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разбирането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на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по-сложни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трансформации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и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има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широки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приложения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в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различни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 </a:t>
            </a:r>
            <a:r>
              <a:rPr lang="en-US" sz="4000" dirty="0" err="1">
                <a:solidFill>
                  <a:schemeClr val="bg1"/>
                </a:solidFill>
                <a:ea typeface="+mn-lt"/>
                <a:cs typeface="+mn-lt"/>
              </a:rPr>
              <a:t>области</a:t>
            </a:r>
            <a:r>
              <a:rPr lang="en-US" sz="4000" dirty="0">
                <a:solidFill>
                  <a:schemeClr val="bg1"/>
                </a:solidFill>
                <a:ea typeface="+mn-lt"/>
                <a:cs typeface="+mn-lt"/>
              </a:rPr>
              <a:t>. 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2997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Картина 2">
            <a:extLst>
              <a:ext uri="{FF2B5EF4-FFF2-40B4-BE49-F238E27FC236}">
                <a16:creationId xmlns:a16="http://schemas.microsoft.com/office/drawing/2014/main" id="{C3F5E9FF-DA29-E1A1-E93B-69A9E1AEB7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авоъгълник 3">
            <a:extLst>
              <a:ext uri="{FF2B5EF4-FFF2-40B4-BE49-F238E27FC236}">
                <a16:creationId xmlns:a16="http://schemas.microsoft.com/office/drawing/2014/main" id="{5186C0E3-11A3-78C3-3C77-9934E2CEAFCF}"/>
              </a:ext>
            </a:extLst>
          </p:cNvPr>
          <p:cNvSpPr/>
          <p:nvPr/>
        </p:nvSpPr>
        <p:spPr>
          <a:xfrm>
            <a:off x="-221673" y="0"/>
            <a:ext cx="12413673" cy="6862330"/>
          </a:xfrm>
          <a:prstGeom prst="rect">
            <a:avLst/>
          </a:prstGeom>
          <a:gradFill>
            <a:gsLst>
              <a:gs pos="0">
                <a:schemeClr val="tx1">
                  <a:lumMod val="75000"/>
                  <a:lumOff val="25000"/>
                  <a:alpha val="32000"/>
                </a:schemeClr>
              </a:gs>
              <a:gs pos="69000">
                <a:schemeClr val="tx1">
                  <a:lumMod val="95000"/>
                  <a:lumOff val="5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9600" dirty="0"/>
              <a:t>Благодаря за вниманието!!</a:t>
            </a:r>
          </a:p>
        </p:txBody>
      </p:sp>
    </p:spTree>
    <p:extLst>
      <p:ext uri="{BB962C8B-B14F-4D97-AF65-F5344CB8AC3E}">
        <p14:creationId xmlns:p14="http://schemas.microsoft.com/office/powerpoint/2010/main" val="375600628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319</Words>
  <Application>Microsoft Office PowerPoint</Application>
  <PresentationFormat>Широк екран</PresentationFormat>
  <Paragraphs>38</Paragraphs>
  <Slides>9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9</vt:i4>
      </vt:variant>
    </vt:vector>
  </HeadingPairs>
  <TitlesOfParts>
    <vt:vector size="16" baseType="lpstr">
      <vt:lpstr>Agency FB</vt:lpstr>
      <vt:lpstr>Aptos</vt:lpstr>
      <vt:lpstr>Aptos Display</vt:lpstr>
      <vt:lpstr>Arial</vt:lpstr>
      <vt:lpstr>Arial Black</vt:lpstr>
      <vt:lpstr>Segoe UI</vt:lpstr>
      <vt:lpstr>office theme</vt:lpstr>
      <vt:lpstr>Транслация</vt:lpstr>
      <vt:lpstr>1. Определение:</vt:lpstr>
      <vt:lpstr>Презентация на PowerPoint</vt:lpstr>
      <vt:lpstr>Презентация на PowerPoint</vt:lpstr>
      <vt:lpstr>Презентация на PowerPoint</vt:lpstr>
      <vt:lpstr>3. Приложения на транслацията</vt:lpstr>
      <vt:lpstr>4. Образи на фигури при транслация:</vt:lpstr>
      <vt:lpstr>5. Заключение:</vt:lpstr>
      <vt:lpstr>Презентация на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Йоанна дъщеря на Бога</cp:lastModifiedBy>
  <cp:revision>316</cp:revision>
  <dcterms:created xsi:type="dcterms:W3CDTF">2024-06-03T13:43:18Z</dcterms:created>
  <dcterms:modified xsi:type="dcterms:W3CDTF">2024-06-12T15:42:51Z</dcterms:modified>
</cp:coreProperties>
</file>