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7BE097-D99C-514A-8860-5BDEC1651BBD}" v="76" dt="2024-06-03T17:56:14.093"/>
    <p1510:client id="{AB6D997F-EA90-2C75-9378-5B10E71C068E}" v="763" dt="2024-06-03T17:25:51.2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Транслация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7BAB-87F3-9129-B653-49BF550C8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330"/>
            <a:ext cx="10515600" cy="1325563"/>
          </a:xfrm>
        </p:spPr>
        <p:txBody>
          <a:bodyPr/>
          <a:lstStyle/>
          <a:p>
            <a:r>
              <a:rPr lang="en-US" sz="4000" b="1" dirty="0"/>
              <a:t>1. </a:t>
            </a:r>
            <a:r>
              <a:rPr lang="en-US" sz="4000" b="1" dirty="0" err="1"/>
              <a:t>Определение</a:t>
            </a:r>
            <a:r>
              <a:rPr lang="en-US" sz="4000" b="1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160B2-CA0C-1462-54B5-45E8B529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2965"/>
            <a:ext cx="10515600" cy="238168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err="1">
                <a:ea typeface="+mn-lt"/>
                <a:cs typeface="+mn-lt"/>
              </a:rPr>
              <a:t>Преобразувание</a:t>
            </a:r>
            <a:r>
              <a:rPr lang="en-US" dirty="0">
                <a:ea typeface="+mn-lt"/>
                <a:cs typeface="+mn-lt"/>
              </a:rPr>
              <a:t> в </a:t>
            </a:r>
            <a:r>
              <a:rPr lang="en-US" dirty="0" err="1">
                <a:ea typeface="+mn-lt"/>
                <a:cs typeface="+mn-lt"/>
              </a:rPr>
              <a:t>равнината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при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което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произволна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точка</a:t>
            </a:r>
            <a:r>
              <a:rPr lang="en-US" dirty="0">
                <a:ea typeface="+mn-lt"/>
                <a:cs typeface="+mn-lt"/>
              </a:rPr>
              <a:t> Х </a:t>
            </a:r>
            <a:r>
              <a:rPr lang="en-US" dirty="0" err="1">
                <a:ea typeface="+mn-lt"/>
                <a:cs typeface="+mn-lt"/>
              </a:rPr>
              <a:t>се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съпоставя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точката</a:t>
            </a:r>
            <a:r>
              <a:rPr lang="en-US" dirty="0">
                <a:ea typeface="+mn-lt"/>
                <a:cs typeface="+mn-lt"/>
              </a:rPr>
              <a:t> Х’, </a:t>
            </a:r>
            <a:r>
              <a:rPr lang="en-US" dirty="0" err="1">
                <a:ea typeface="+mn-lt"/>
                <a:cs typeface="+mn-lt"/>
              </a:rPr>
              <a:t>за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която</a:t>
            </a:r>
            <a:r>
              <a:rPr lang="en-US" dirty="0">
                <a:ea typeface="+mn-lt"/>
                <a:cs typeface="+mn-lt"/>
              </a:rPr>
              <a:t> ХХ’ → = t→, </a:t>
            </a:r>
            <a:r>
              <a:rPr lang="en-US" dirty="0" err="1">
                <a:ea typeface="+mn-lt"/>
                <a:cs typeface="+mn-lt"/>
              </a:rPr>
              <a:t>където</a:t>
            </a:r>
            <a:r>
              <a:rPr lang="en-US" dirty="0">
                <a:ea typeface="+mn-lt"/>
                <a:cs typeface="+mn-lt"/>
              </a:rPr>
              <a:t> t→ е </a:t>
            </a:r>
            <a:r>
              <a:rPr lang="en-US" dirty="0" err="1">
                <a:ea typeface="+mn-lt"/>
                <a:cs typeface="+mn-lt"/>
              </a:rPr>
              <a:t>даден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вектор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се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нарича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транслация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или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успоредно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пренасяне</a:t>
            </a:r>
            <a:r>
              <a:rPr lang="en-US" dirty="0">
                <a:ea typeface="+mn-lt"/>
                <a:cs typeface="+mn-lt"/>
              </a:rPr>
              <a:t>. </a:t>
            </a:r>
            <a:r>
              <a:rPr lang="en-US" dirty="0" err="1">
                <a:ea typeface="+mn-lt"/>
                <a:cs typeface="+mn-lt"/>
              </a:rPr>
              <a:t>Векторът</a:t>
            </a:r>
            <a:r>
              <a:rPr lang="en-US" dirty="0">
                <a:ea typeface="+mn-lt"/>
                <a:cs typeface="+mn-lt"/>
              </a:rPr>
              <a:t> t-&gt; </a:t>
            </a:r>
            <a:r>
              <a:rPr lang="en-US" dirty="0" err="1">
                <a:ea typeface="+mn-lt"/>
                <a:cs typeface="+mn-lt"/>
              </a:rPr>
              <a:t>се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нарича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вектор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транслацията</a:t>
            </a:r>
            <a:r>
              <a:rPr lang="en-US" dirty="0">
                <a:ea typeface="+mn-lt"/>
                <a:cs typeface="+mn-lt"/>
              </a:rPr>
              <a:t>. 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2F18DC-13DB-2724-1342-E2BF1594C778}"/>
              </a:ext>
            </a:extLst>
          </p:cNvPr>
          <p:cNvSpPr txBox="1"/>
          <p:nvPr/>
        </p:nvSpPr>
        <p:spPr>
          <a:xfrm>
            <a:off x="834159" y="3662795"/>
            <a:ext cx="1003011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/>
              <a:t>2. </a:t>
            </a:r>
            <a:r>
              <a:rPr lang="en-US" sz="4000" b="1" dirty="0" err="1"/>
              <a:t>Теорема</a:t>
            </a:r>
            <a:endParaRPr lang="en-US" sz="4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3EC48F-77E6-6D89-A8FA-398B55569725}"/>
              </a:ext>
            </a:extLst>
          </p:cNvPr>
          <p:cNvSpPr txBox="1"/>
          <p:nvPr/>
        </p:nvSpPr>
        <p:spPr>
          <a:xfrm>
            <a:off x="938068" y="4378612"/>
            <a:ext cx="8659090" cy="7571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800" err="1">
                <a:latin typeface="Arial"/>
                <a:cs typeface="Arial"/>
              </a:rPr>
              <a:t>Всяка</a:t>
            </a:r>
            <a:r>
              <a:rPr lang="en-US" sz="2800" dirty="0">
                <a:latin typeface="Arial"/>
                <a:cs typeface="Arial"/>
              </a:rPr>
              <a:t> </a:t>
            </a:r>
            <a:r>
              <a:rPr lang="en-US" sz="2800" err="1">
                <a:latin typeface="Arial"/>
                <a:cs typeface="Arial"/>
              </a:rPr>
              <a:t>транслация</a:t>
            </a:r>
            <a:r>
              <a:rPr lang="en-US" sz="2800" dirty="0">
                <a:latin typeface="Arial"/>
                <a:cs typeface="Arial"/>
              </a:rPr>
              <a:t> е </a:t>
            </a:r>
            <a:r>
              <a:rPr lang="en-US" sz="2800" b="1" i="1" err="1">
                <a:latin typeface="Arial"/>
                <a:cs typeface="Arial"/>
              </a:rPr>
              <a:t>еднаквост</a:t>
            </a:r>
            <a:r>
              <a:rPr lang="en-US" sz="2800" b="1" i="1" dirty="0">
                <a:latin typeface="Arial"/>
                <a:cs typeface="Arial"/>
              </a:rPr>
              <a:t>. 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14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822F2-4A83-D3D3-6E48-ACF21190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76671"/>
            <a:ext cx="10515600" cy="1349973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i="1" dirty="0" err="1">
                <a:latin typeface="Segoe UI"/>
                <a:cs typeface="Segoe UI"/>
              </a:rPr>
              <a:t>Следствие</a:t>
            </a:r>
            <a:r>
              <a:rPr lang="en-US" sz="2400" i="1" dirty="0">
                <a:latin typeface="Segoe UI"/>
                <a:cs typeface="Segoe UI"/>
              </a:rPr>
              <a:t>:</a:t>
            </a:r>
            <a:r>
              <a:rPr lang="en-US" sz="2400" dirty="0">
                <a:latin typeface="Segoe UI"/>
                <a:cs typeface="Segoe UI"/>
              </a:rPr>
              <a:t> </a:t>
            </a:r>
            <a:r>
              <a:rPr lang="en-US" sz="2400" dirty="0" err="1">
                <a:latin typeface="Segoe UI"/>
                <a:cs typeface="Segoe UI"/>
              </a:rPr>
              <a:t>При</a:t>
            </a:r>
            <a:r>
              <a:rPr lang="en-US" sz="2400" dirty="0">
                <a:latin typeface="Segoe UI"/>
                <a:cs typeface="Segoe UI"/>
              </a:rPr>
              <a:t> </a:t>
            </a:r>
            <a:r>
              <a:rPr lang="en-US" sz="2400" dirty="0" err="1">
                <a:latin typeface="Segoe UI"/>
                <a:cs typeface="Segoe UI"/>
              </a:rPr>
              <a:t>транслацията</a:t>
            </a:r>
            <a:r>
              <a:rPr lang="en-US" sz="2400" dirty="0">
                <a:latin typeface="Segoe UI"/>
                <a:cs typeface="Segoe UI"/>
              </a:rPr>
              <a:t>, </a:t>
            </a:r>
            <a:r>
              <a:rPr lang="en-US" sz="2400" dirty="0" err="1">
                <a:latin typeface="Segoe UI"/>
                <a:cs typeface="Segoe UI"/>
              </a:rPr>
              <a:t>образът</a:t>
            </a:r>
            <a:r>
              <a:rPr lang="en-US" sz="2400" dirty="0">
                <a:latin typeface="Segoe UI"/>
                <a:cs typeface="Segoe UI"/>
              </a:rPr>
              <a:t> </a:t>
            </a:r>
            <a:r>
              <a:rPr lang="en-US" sz="2400" dirty="0" err="1">
                <a:latin typeface="Segoe UI"/>
                <a:cs typeface="Segoe UI"/>
              </a:rPr>
              <a:t>на</a:t>
            </a:r>
            <a:r>
              <a:rPr lang="en-US" sz="2400" dirty="0">
                <a:latin typeface="Segoe UI"/>
                <a:cs typeface="Segoe UI"/>
              </a:rPr>
              <a:t>: 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Segoe UI"/>
                <a:cs typeface="Segoe UI"/>
              </a:rPr>
              <a:t>⦁ </a:t>
            </a:r>
            <a:r>
              <a:rPr lang="en-US" sz="2000" err="1">
                <a:latin typeface="Segoe UI"/>
                <a:cs typeface="Segoe UI"/>
              </a:rPr>
              <a:t>отсечката</a:t>
            </a:r>
            <a:r>
              <a:rPr lang="en-US" sz="2000" dirty="0">
                <a:latin typeface="Segoe UI"/>
                <a:cs typeface="Segoe UI"/>
              </a:rPr>
              <a:t> е </a:t>
            </a:r>
            <a:r>
              <a:rPr lang="en-US" sz="2000" u="sng" err="1">
                <a:latin typeface="Segoe UI"/>
                <a:cs typeface="Segoe UI"/>
              </a:rPr>
              <a:t>успоредна</a:t>
            </a:r>
            <a:r>
              <a:rPr lang="en-US" sz="2000" dirty="0">
                <a:latin typeface="Segoe UI"/>
                <a:cs typeface="Segoe UI"/>
              </a:rPr>
              <a:t> и </a:t>
            </a:r>
            <a:r>
              <a:rPr lang="en-US" sz="2000" u="sng" err="1">
                <a:latin typeface="Segoe UI"/>
                <a:cs typeface="Segoe UI"/>
              </a:rPr>
              <a:t>равна</a:t>
            </a:r>
            <a:r>
              <a:rPr lang="en-US" sz="2000" dirty="0">
                <a:latin typeface="Segoe UI"/>
                <a:cs typeface="Segoe UI"/>
              </a:rPr>
              <a:t> </a:t>
            </a:r>
            <a:r>
              <a:rPr lang="en-US" sz="2000" err="1">
                <a:latin typeface="Segoe UI"/>
                <a:cs typeface="Segoe UI"/>
              </a:rPr>
              <a:t>нейната</a:t>
            </a:r>
            <a:r>
              <a:rPr lang="en-US" sz="2000" dirty="0">
                <a:latin typeface="Segoe UI"/>
                <a:cs typeface="Segoe UI"/>
              </a:rPr>
              <a:t> </a:t>
            </a:r>
            <a:r>
              <a:rPr lang="en-US" sz="2000" err="1">
                <a:latin typeface="Segoe UI"/>
                <a:cs typeface="Segoe UI"/>
              </a:rPr>
              <a:t>отсечка</a:t>
            </a:r>
            <a:r>
              <a:rPr lang="en-US" sz="2000" dirty="0">
                <a:latin typeface="Segoe UI"/>
                <a:cs typeface="Segoe UI"/>
              </a:rPr>
              <a:t>; 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Segoe UI"/>
                <a:cs typeface="Segoe UI"/>
              </a:rPr>
              <a:t>⦁ </a:t>
            </a:r>
            <a:r>
              <a:rPr lang="en-US" sz="2000" err="1">
                <a:latin typeface="Segoe UI"/>
                <a:cs typeface="Segoe UI"/>
              </a:rPr>
              <a:t>правата</a:t>
            </a:r>
            <a:r>
              <a:rPr lang="en-US" sz="2000" dirty="0">
                <a:latin typeface="Segoe UI"/>
                <a:cs typeface="Segoe UI"/>
              </a:rPr>
              <a:t> е </a:t>
            </a:r>
            <a:r>
              <a:rPr lang="en-US" sz="2000" u="sng" err="1">
                <a:latin typeface="Segoe UI"/>
                <a:cs typeface="Segoe UI"/>
              </a:rPr>
              <a:t>успоредна</a:t>
            </a:r>
            <a:r>
              <a:rPr lang="en-US" sz="2000" dirty="0">
                <a:latin typeface="Segoe UI"/>
                <a:cs typeface="Segoe UI"/>
              </a:rPr>
              <a:t> </a:t>
            </a:r>
            <a:r>
              <a:rPr lang="en-US" sz="2000" err="1">
                <a:latin typeface="Segoe UI"/>
                <a:cs typeface="Segoe UI"/>
              </a:rPr>
              <a:t>на</a:t>
            </a:r>
            <a:r>
              <a:rPr lang="en-US" sz="2000" dirty="0">
                <a:latin typeface="Segoe UI"/>
                <a:cs typeface="Segoe UI"/>
              </a:rPr>
              <a:t> </a:t>
            </a:r>
            <a:r>
              <a:rPr lang="en-US" sz="2000" err="1">
                <a:latin typeface="Segoe UI"/>
                <a:cs typeface="Segoe UI"/>
              </a:rPr>
              <a:t>нейната</a:t>
            </a:r>
            <a:r>
              <a:rPr lang="en-US" sz="2000" dirty="0">
                <a:latin typeface="Segoe UI"/>
                <a:cs typeface="Segoe UI"/>
              </a:rPr>
              <a:t> </a:t>
            </a:r>
            <a:r>
              <a:rPr lang="en-US" sz="2000" err="1">
                <a:latin typeface="Segoe UI"/>
                <a:cs typeface="Segoe UI"/>
              </a:rPr>
              <a:t>права</a:t>
            </a:r>
            <a:r>
              <a:rPr lang="en-US" sz="2000" dirty="0">
                <a:latin typeface="Segoe UI"/>
                <a:cs typeface="Segoe UI"/>
              </a:rPr>
              <a:t> </a:t>
            </a:r>
            <a:r>
              <a:rPr lang="en-US" sz="2000" err="1">
                <a:latin typeface="Segoe UI"/>
                <a:cs typeface="Segoe UI"/>
              </a:rPr>
              <a:t>или</a:t>
            </a:r>
            <a:r>
              <a:rPr lang="en-US" sz="2000" dirty="0">
                <a:latin typeface="Segoe UI"/>
                <a:cs typeface="Segoe UI"/>
              </a:rPr>
              <a:t> </a:t>
            </a:r>
            <a:r>
              <a:rPr lang="en-US" sz="2000" err="1">
                <a:latin typeface="Segoe UI"/>
                <a:cs typeface="Segoe UI"/>
              </a:rPr>
              <a:t>на</a:t>
            </a:r>
            <a:r>
              <a:rPr lang="en-US" sz="2000" dirty="0">
                <a:latin typeface="Segoe UI"/>
                <a:cs typeface="Segoe UI"/>
              </a:rPr>
              <a:t> </a:t>
            </a:r>
            <a:r>
              <a:rPr lang="en-US" sz="2000" err="1">
                <a:latin typeface="Segoe UI"/>
                <a:cs typeface="Segoe UI"/>
              </a:rPr>
              <a:t>същата</a:t>
            </a:r>
            <a:r>
              <a:rPr lang="en-US" sz="2000" dirty="0">
                <a:latin typeface="Segoe UI"/>
                <a:cs typeface="Segoe UI"/>
              </a:rPr>
              <a:t> </a:t>
            </a:r>
            <a:r>
              <a:rPr lang="en-US" sz="2000" err="1">
                <a:latin typeface="Segoe UI"/>
                <a:cs typeface="Segoe UI"/>
              </a:rPr>
              <a:t>права</a:t>
            </a:r>
            <a:r>
              <a:rPr lang="en-US" sz="2000" dirty="0">
                <a:latin typeface="Segoe UI"/>
                <a:cs typeface="Segoe UI"/>
              </a:rPr>
              <a:t>.</a:t>
            </a:r>
          </a:p>
          <a:p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19156-FD25-ACF7-4911-EE3BE2181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1" y="1731613"/>
            <a:ext cx="10515600" cy="456905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000" err="1">
                <a:ea typeface="+mn-lt"/>
                <a:cs typeface="+mn-lt"/>
              </a:rPr>
              <a:t>Тъй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като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транслацията</a:t>
            </a:r>
            <a:r>
              <a:rPr lang="en-US" sz="2000" dirty="0">
                <a:ea typeface="+mn-lt"/>
                <a:cs typeface="+mn-lt"/>
              </a:rPr>
              <a:t> е </a:t>
            </a:r>
            <a:r>
              <a:rPr lang="en-US" sz="2000" b="1" i="1" err="1">
                <a:ea typeface="+mn-lt"/>
                <a:cs typeface="+mn-lt"/>
              </a:rPr>
              <a:t>еднаквост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err="1">
                <a:ea typeface="+mn-lt"/>
                <a:cs typeface="+mn-lt"/>
              </a:rPr>
              <a:t>тя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притежава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всички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свойства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err="1">
                <a:ea typeface="+mn-lt"/>
                <a:cs typeface="+mn-lt"/>
              </a:rPr>
              <a:t>еднаквостите</a:t>
            </a:r>
            <a:r>
              <a:rPr lang="en-US" sz="2000" dirty="0">
                <a:ea typeface="+mn-lt"/>
                <a:cs typeface="+mn-lt"/>
              </a:rPr>
              <a:t>. </a:t>
            </a:r>
            <a:endParaRPr lang="en-US" sz="2000"/>
          </a:p>
          <a:p>
            <a:pPr marL="0" indent="0">
              <a:buNone/>
            </a:pPr>
            <a:r>
              <a:rPr lang="en-US" sz="2000" dirty="0">
                <a:ea typeface="+mn-lt"/>
                <a:cs typeface="+mn-lt"/>
              </a:rPr>
              <a:t>  </a:t>
            </a:r>
            <a:endParaRPr lang="en-US" sz="2000"/>
          </a:p>
          <a:p>
            <a:pPr marL="0" indent="0">
              <a:buNone/>
            </a:pPr>
            <a:r>
              <a:rPr lang="en-US" sz="2000" dirty="0">
                <a:ea typeface="+mn-lt"/>
                <a:cs typeface="+mn-lt"/>
              </a:rPr>
              <a:t>⦁ </a:t>
            </a:r>
            <a:r>
              <a:rPr lang="en-US" sz="2000" dirty="0" err="1">
                <a:ea typeface="+mn-lt"/>
                <a:cs typeface="+mn-lt"/>
              </a:rPr>
              <a:t>Образът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права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която</a:t>
            </a:r>
            <a:r>
              <a:rPr lang="en-US" sz="2000" dirty="0">
                <a:ea typeface="+mn-lt"/>
                <a:cs typeface="+mn-lt"/>
              </a:rPr>
              <a:t> е </a:t>
            </a:r>
            <a:r>
              <a:rPr lang="en-US" sz="2000" dirty="0" err="1">
                <a:ea typeface="+mn-lt"/>
                <a:cs typeface="+mn-lt"/>
              </a:rPr>
              <a:t>успоредна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векторът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транслацията</a:t>
            </a:r>
            <a:r>
              <a:rPr lang="en-US" sz="2000" dirty="0">
                <a:ea typeface="+mn-lt"/>
                <a:cs typeface="+mn-lt"/>
              </a:rPr>
              <a:t>, е </a:t>
            </a:r>
            <a:r>
              <a:rPr lang="en-US" sz="2000" dirty="0" err="1">
                <a:ea typeface="+mn-lt"/>
                <a:cs typeface="+mn-lt"/>
              </a:rPr>
              <a:t>същата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права</a:t>
            </a:r>
            <a:r>
              <a:rPr lang="en-US" sz="2000" dirty="0">
                <a:ea typeface="+mn-lt"/>
                <a:cs typeface="+mn-lt"/>
              </a:rPr>
              <a:t>;</a:t>
            </a:r>
          </a:p>
          <a:p>
            <a:pPr marL="0" indent="0">
              <a:buNone/>
            </a:pPr>
            <a:endParaRPr lang="en-US" sz="20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000" dirty="0">
                <a:ea typeface="+mn-lt"/>
                <a:cs typeface="+mn-lt"/>
              </a:rPr>
              <a:t>⦁ </a:t>
            </a:r>
            <a:r>
              <a:rPr lang="en-US" sz="2000" dirty="0" err="1">
                <a:ea typeface="+mn-lt"/>
                <a:cs typeface="+mn-lt"/>
              </a:rPr>
              <a:t>Образът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триъгълник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намираме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като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построим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образите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върховете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му</a:t>
            </a:r>
            <a:r>
              <a:rPr lang="en-US" sz="2000" dirty="0">
                <a:ea typeface="+mn-lt"/>
                <a:cs typeface="+mn-lt"/>
              </a:rPr>
              <a:t>; </a:t>
            </a:r>
          </a:p>
          <a:p>
            <a:pPr marL="0" indent="0">
              <a:buNone/>
            </a:pPr>
            <a:endParaRPr lang="en-US" sz="20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000" dirty="0">
                <a:ea typeface="+mn-lt"/>
                <a:cs typeface="+mn-lt"/>
              </a:rPr>
              <a:t>⦁ </a:t>
            </a:r>
            <a:r>
              <a:rPr lang="en-US" sz="2000" dirty="0" err="1">
                <a:ea typeface="+mn-lt"/>
                <a:cs typeface="+mn-lt"/>
              </a:rPr>
              <a:t>Образът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окръжност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намираме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като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построим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образа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центъра</a:t>
            </a:r>
            <a:r>
              <a:rPr lang="en-US" sz="2000" dirty="0">
                <a:ea typeface="+mn-lt"/>
                <a:cs typeface="+mn-lt"/>
              </a:rPr>
              <a:t> й;</a:t>
            </a:r>
          </a:p>
          <a:p>
            <a:pPr marL="0" indent="0">
              <a:buNone/>
            </a:pPr>
            <a:endParaRPr lang="en-US" sz="20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000" dirty="0">
                <a:ea typeface="+mn-lt"/>
                <a:cs typeface="+mn-lt"/>
              </a:rPr>
              <a:t> ⦁ </a:t>
            </a:r>
            <a:r>
              <a:rPr lang="en-US" sz="2000" dirty="0" err="1">
                <a:ea typeface="+mn-lt"/>
                <a:cs typeface="+mn-lt"/>
              </a:rPr>
              <a:t>Транслацията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b="1" u="sng" dirty="0" err="1">
                <a:ea typeface="+mn-lt"/>
                <a:cs typeface="+mn-lt"/>
              </a:rPr>
              <a:t>няма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двойни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точки</a:t>
            </a:r>
            <a:r>
              <a:rPr lang="en-US" sz="2000" dirty="0">
                <a:ea typeface="+mn-lt"/>
                <a:cs typeface="+mn-lt"/>
              </a:rPr>
              <a:t>;</a:t>
            </a:r>
          </a:p>
          <a:p>
            <a:pPr marL="0" indent="0">
              <a:buNone/>
            </a:pPr>
            <a:endParaRPr lang="en-US" sz="2000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000" dirty="0">
                <a:ea typeface="+mn-lt"/>
                <a:cs typeface="+mn-lt"/>
              </a:rPr>
              <a:t>⦁ </a:t>
            </a:r>
            <a:r>
              <a:rPr lang="en-US" sz="2000" b="1" dirty="0" err="1">
                <a:ea typeface="+mn-lt"/>
                <a:cs typeface="+mn-lt"/>
              </a:rPr>
              <a:t>Двойни</a:t>
            </a:r>
            <a:r>
              <a:rPr lang="en-US" sz="2000" b="1" dirty="0">
                <a:ea typeface="+mn-lt"/>
                <a:cs typeface="+mn-lt"/>
              </a:rPr>
              <a:t> </a:t>
            </a:r>
            <a:r>
              <a:rPr lang="en-US" sz="2000" b="1" dirty="0" err="1">
                <a:ea typeface="+mn-lt"/>
                <a:cs typeface="+mn-lt"/>
              </a:rPr>
              <a:t>прави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транслацията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са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всички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прави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които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са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успоредни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вектора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на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транслацията</a:t>
            </a:r>
            <a:r>
              <a:rPr lang="en-US" sz="2000" dirty="0">
                <a:ea typeface="+mn-lt"/>
                <a:cs typeface="+mn-lt"/>
              </a:rPr>
              <a:t>. 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0753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C938D-F483-EE46-8E2E-8F626A316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3. </a:t>
            </a:r>
            <a:r>
              <a:rPr lang="en-US" sz="4000" b="1" dirty="0" err="1"/>
              <a:t>Приложения</a:t>
            </a:r>
            <a:r>
              <a:rPr lang="en-US" sz="4000" b="1" dirty="0"/>
              <a:t> </a:t>
            </a:r>
            <a:r>
              <a:rPr lang="en-US" sz="4000" b="1" dirty="0" err="1"/>
              <a:t>на</a:t>
            </a:r>
            <a:r>
              <a:rPr lang="en-US" sz="4000" b="1" dirty="0"/>
              <a:t> </a:t>
            </a:r>
            <a:r>
              <a:rPr lang="en-US" sz="4000" b="1" dirty="0" err="1"/>
              <a:t>транслацията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A58D7-C3D4-CD7E-EC00-E77F8D3C5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В </a:t>
            </a:r>
            <a:r>
              <a:rPr lang="en-US" b="1" dirty="0" err="1">
                <a:ea typeface="+mn-lt"/>
                <a:cs typeface="+mn-lt"/>
              </a:rPr>
              <a:t>геометрията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транслацията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се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използва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за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преместване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фигури</a:t>
            </a:r>
            <a:r>
              <a:rPr lang="en-US" dirty="0">
                <a:ea typeface="+mn-lt"/>
                <a:cs typeface="+mn-lt"/>
              </a:rPr>
              <a:t> в </a:t>
            </a:r>
            <a:r>
              <a:rPr lang="en-US" dirty="0" err="1">
                <a:ea typeface="+mn-lt"/>
                <a:cs typeface="+mn-lt"/>
              </a:rPr>
              <a:t>координатната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система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запазвайки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тяхната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форма</a:t>
            </a:r>
            <a:r>
              <a:rPr lang="en-US" dirty="0">
                <a:ea typeface="+mn-lt"/>
                <a:cs typeface="+mn-lt"/>
              </a:rPr>
              <a:t> и </a:t>
            </a:r>
            <a:r>
              <a:rPr lang="en-US" dirty="0" err="1">
                <a:ea typeface="+mn-lt"/>
                <a:cs typeface="+mn-lt"/>
              </a:rPr>
              <a:t>размер</a:t>
            </a:r>
            <a:r>
              <a:rPr lang="en-US" dirty="0">
                <a:ea typeface="+mn-lt"/>
                <a:cs typeface="+mn-lt"/>
              </a:rPr>
              <a:t>. </a:t>
            </a:r>
            <a:endParaRPr lang="en-US">
              <a:ea typeface="+mn-lt"/>
              <a:cs typeface="+mn-lt"/>
            </a:endParaRPr>
          </a:p>
          <a:p>
            <a:endParaRPr lang="en-US" dirty="0">
              <a:ea typeface="+mn-lt"/>
              <a:cs typeface="+mn-lt"/>
            </a:endParaRPr>
          </a:p>
          <a:p>
            <a:r>
              <a:rPr lang="en-US" b="1" dirty="0">
                <a:ea typeface="+mn-lt"/>
                <a:cs typeface="+mn-lt"/>
              </a:rPr>
              <a:t>В </a:t>
            </a:r>
            <a:r>
              <a:rPr lang="en-US" b="1" dirty="0" err="1">
                <a:ea typeface="+mn-lt"/>
                <a:cs typeface="+mn-lt"/>
              </a:rPr>
              <a:t>инженерството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b="1" dirty="0">
                <a:ea typeface="+mn-lt"/>
                <a:cs typeface="+mn-lt"/>
              </a:rPr>
              <a:t>и </a:t>
            </a:r>
            <a:r>
              <a:rPr lang="en-US" b="1" dirty="0" err="1">
                <a:ea typeface="+mn-lt"/>
                <a:cs typeface="+mn-lt"/>
              </a:rPr>
              <a:t>физиката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транслацията</a:t>
            </a:r>
            <a:r>
              <a:rPr lang="en-US" dirty="0">
                <a:ea typeface="+mn-lt"/>
                <a:cs typeface="+mn-lt"/>
              </a:rPr>
              <a:t> е </a:t>
            </a:r>
            <a:r>
              <a:rPr lang="en-US" dirty="0" err="1">
                <a:ea typeface="+mn-lt"/>
                <a:cs typeface="+mn-lt"/>
              </a:rPr>
              <a:t>важна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за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описване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движения</a:t>
            </a:r>
            <a:r>
              <a:rPr lang="en-US" dirty="0">
                <a:ea typeface="+mn-lt"/>
                <a:cs typeface="+mn-lt"/>
              </a:rPr>
              <a:t> и </a:t>
            </a:r>
            <a:r>
              <a:rPr lang="en-US" dirty="0" err="1">
                <a:ea typeface="+mn-lt"/>
                <a:cs typeface="+mn-lt"/>
              </a:rPr>
              <a:t>трансформации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обекти</a:t>
            </a:r>
            <a:r>
              <a:rPr lang="en-US" dirty="0">
                <a:ea typeface="+mn-lt"/>
                <a:cs typeface="+mn-lt"/>
              </a:rPr>
              <a:t>.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791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F07B-925C-12CA-05E7-7FB24A441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ea typeface="+mj-lt"/>
                <a:cs typeface="+mj-lt"/>
              </a:rPr>
              <a:t>4. </a:t>
            </a:r>
            <a:r>
              <a:rPr lang="en-US" sz="4000" b="1" dirty="0" err="1">
                <a:ea typeface="+mj-lt"/>
                <a:cs typeface="+mj-lt"/>
              </a:rPr>
              <a:t>Образи</a:t>
            </a:r>
            <a:r>
              <a:rPr lang="en-US" sz="4000" b="1" dirty="0">
                <a:ea typeface="+mj-lt"/>
                <a:cs typeface="+mj-lt"/>
              </a:rPr>
              <a:t> </a:t>
            </a:r>
            <a:r>
              <a:rPr lang="en-US" sz="4000" b="1" dirty="0" err="1">
                <a:ea typeface="+mj-lt"/>
                <a:cs typeface="+mj-lt"/>
              </a:rPr>
              <a:t>на</a:t>
            </a:r>
            <a:r>
              <a:rPr lang="en-US" sz="4000" b="1" dirty="0">
                <a:ea typeface="+mj-lt"/>
                <a:cs typeface="+mj-lt"/>
              </a:rPr>
              <a:t> </a:t>
            </a:r>
            <a:r>
              <a:rPr lang="en-US" sz="4000" b="1" dirty="0" err="1">
                <a:ea typeface="+mj-lt"/>
                <a:cs typeface="+mj-lt"/>
              </a:rPr>
              <a:t>фигури</a:t>
            </a:r>
            <a:r>
              <a:rPr lang="en-US" sz="4000" b="1" dirty="0">
                <a:ea typeface="+mj-lt"/>
                <a:cs typeface="+mj-lt"/>
              </a:rPr>
              <a:t> </a:t>
            </a:r>
            <a:r>
              <a:rPr lang="en-US" sz="4000" b="1" dirty="0" err="1">
                <a:ea typeface="+mj-lt"/>
                <a:cs typeface="+mj-lt"/>
              </a:rPr>
              <a:t>при</a:t>
            </a:r>
            <a:r>
              <a:rPr lang="en-US" sz="4000" b="1" dirty="0">
                <a:ea typeface="+mj-lt"/>
                <a:cs typeface="+mj-lt"/>
              </a:rPr>
              <a:t> </a:t>
            </a:r>
            <a:r>
              <a:rPr lang="en-US" sz="4000" b="1" dirty="0" err="1">
                <a:ea typeface="+mj-lt"/>
                <a:cs typeface="+mj-lt"/>
              </a:rPr>
              <a:t>транслация</a:t>
            </a:r>
            <a:r>
              <a:rPr lang="en-US" sz="4000" b="1" dirty="0">
                <a:ea typeface="+mj-lt"/>
                <a:cs typeface="+mj-lt"/>
              </a:rPr>
              <a:t>:</a:t>
            </a:r>
            <a:endParaRPr lang="en-US" sz="40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6EB69-992D-95C8-7DC2-9DA55632E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411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⦁ </a:t>
            </a:r>
            <a:r>
              <a:rPr lang="en-US" dirty="0" err="1">
                <a:ea typeface="+mn-lt"/>
                <a:cs typeface="+mn-lt"/>
              </a:rPr>
              <a:t>две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съответни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отсечки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са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u="sng" dirty="0" err="1">
                <a:ea typeface="+mn-lt"/>
                <a:cs typeface="+mn-lt"/>
              </a:rPr>
              <a:t>равни</a:t>
            </a:r>
            <a:r>
              <a:rPr lang="en-US" dirty="0">
                <a:ea typeface="+mn-lt"/>
                <a:cs typeface="+mn-lt"/>
              </a:rPr>
              <a:t> и </a:t>
            </a:r>
            <a:r>
              <a:rPr lang="en-US" u="sng" dirty="0" err="1">
                <a:ea typeface="+mn-lt"/>
                <a:cs typeface="+mn-lt"/>
              </a:rPr>
              <a:t>успоредни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или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лежат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една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права</a:t>
            </a:r>
            <a:r>
              <a:rPr lang="en-US" dirty="0">
                <a:ea typeface="+mn-lt"/>
                <a:cs typeface="+mn-lt"/>
              </a:rPr>
              <a:t>; </a:t>
            </a: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⦁ </a:t>
            </a:r>
            <a:r>
              <a:rPr lang="en-US" dirty="0" err="1">
                <a:ea typeface="+mn-lt"/>
                <a:cs typeface="+mn-lt"/>
              </a:rPr>
              <a:t>две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съответни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прави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са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u="sng" dirty="0" err="1">
                <a:ea typeface="+mn-lt"/>
                <a:cs typeface="+mn-lt"/>
              </a:rPr>
              <a:t>успоредни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или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u="sng" dirty="0" err="1">
                <a:ea typeface="+mn-lt"/>
                <a:cs typeface="+mn-lt"/>
              </a:rPr>
              <a:t>съвпадат</a:t>
            </a:r>
            <a:r>
              <a:rPr lang="en-US" u="sng" dirty="0">
                <a:ea typeface="+mn-lt"/>
                <a:cs typeface="+mn-lt"/>
              </a:rPr>
              <a:t>;</a:t>
            </a: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⦁ </a:t>
            </a:r>
            <a:r>
              <a:rPr lang="en-US" dirty="0" err="1">
                <a:ea typeface="+mn-lt"/>
                <a:cs typeface="+mn-lt"/>
              </a:rPr>
              <a:t>два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съответни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ъгала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имат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u="sng" dirty="0" err="1">
                <a:ea typeface="+mn-lt"/>
                <a:cs typeface="+mn-lt"/>
              </a:rPr>
              <a:t>успоредни</a:t>
            </a:r>
            <a:r>
              <a:rPr lang="en-US" u="sng" dirty="0">
                <a:ea typeface="+mn-lt"/>
                <a:cs typeface="+mn-lt"/>
              </a:rPr>
              <a:t> </a:t>
            </a:r>
            <a:r>
              <a:rPr lang="en-US" u="sng" dirty="0" err="1">
                <a:ea typeface="+mn-lt"/>
                <a:cs typeface="+mn-lt"/>
              </a:rPr>
              <a:t>рамене</a:t>
            </a:r>
            <a:r>
              <a:rPr lang="en-US" u="sng" dirty="0">
                <a:ea typeface="+mn-lt"/>
                <a:cs typeface="+mn-lt"/>
              </a:rPr>
              <a:t>;</a:t>
            </a: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⦁ </a:t>
            </a:r>
            <a:r>
              <a:rPr lang="en-US" err="1">
                <a:ea typeface="+mn-lt"/>
                <a:cs typeface="+mn-lt"/>
              </a:rPr>
              <a:t>два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съответни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триъгълника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са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u="sng" err="1">
                <a:ea typeface="+mn-lt"/>
                <a:cs typeface="+mn-lt"/>
              </a:rPr>
              <a:t>еднакви</a:t>
            </a:r>
            <a:r>
              <a:rPr lang="en-US" dirty="0">
                <a:ea typeface="+mn-lt"/>
                <a:cs typeface="+mn-lt"/>
              </a:rPr>
              <a:t> с </a:t>
            </a:r>
            <a:r>
              <a:rPr lang="en-US" err="1">
                <a:ea typeface="+mn-lt"/>
                <a:cs typeface="+mn-lt"/>
              </a:rPr>
              <a:t>успоредни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страни</a:t>
            </a:r>
            <a:r>
              <a:rPr lang="en-US" dirty="0">
                <a:ea typeface="+mn-lt"/>
                <a:cs typeface="+mn-lt"/>
              </a:rPr>
              <a:t>.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847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F5A68-5FA0-3D8A-4BBE-FE100FDD8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 </a:t>
            </a:r>
            <a:r>
              <a:rPr lang="en-US" b="1" err="1"/>
              <a:t>Заключение</a:t>
            </a:r>
            <a:r>
              <a:rPr lang="en-US" b="1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10076-1EE1-2FC4-E2D8-949142E8E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ea typeface="+mn-lt"/>
                <a:cs typeface="+mn-lt"/>
              </a:rPr>
              <a:t>Транслацията</a:t>
            </a:r>
            <a:r>
              <a:rPr lang="en-US" dirty="0">
                <a:ea typeface="+mn-lt"/>
                <a:cs typeface="+mn-lt"/>
              </a:rPr>
              <a:t> е </a:t>
            </a:r>
            <a:r>
              <a:rPr lang="en-US" dirty="0" err="1">
                <a:ea typeface="+mn-lt"/>
                <a:cs typeface="+mn-lt"/>
              </a:rPr>
              <a:t>основна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геометрична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трансформация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която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премества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всички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точки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фигурата</a:t>
            </a:r>
            <a:r>
              <a:rPr lang="en-US" dirty="0">
                <a:ea typeface="+mn-lt"/>
                <a:cs typeface="+mn-lt"/>
              </a:rPr>
              <a:t> с </a:t>
            </a:r>
            <a:r>
              <a:rPr lang="en-US" dirty="0" err="1">
                <a:ea typeface="+mn-lt"/>
                <a:cs typeface="+mn-lt"/>
              </a:rPr>
              <a:t>еднакво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разстояние</a:t>
            </a:r>
            <a:r>
              <a:rPr lang="en-US" dirty="0">
                <a:ea typeface="+mn-lt"/>
                <a:cs typeface="+mn-lt"/>
              </a:rPr>
              <a:t> в </a:t>
            </a:r>
            <a:r>
              <a:rPr lang="en-US" dirty="0" err="1">
                <a:ea typeface="+mn-lt"/>
                <a:cs typeface="+mn-lt"/>
              </a:rPr>
              <a:t>същата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посока</a:t>
            </a:r>
            <a:r>
              <a:rPr lang="en-US" dirty="0">
                <a:ea typeface="+mn-lt"/>
                <a:cs typeface="+mn-lt"/>
              </a:rPr>
              <a:t>. </a:t>
            </a:r>
            <a:r>
              <a:rPr lang="en-US" dirty="0" err="1">
                <a:ea typeface="+mn-lt"/>
                <a:cs typeface="+mn-lt"/>
              </a:rPr>
              <a:t>Тя</a:t>
            </a:r>
            <a:r>
              <a:rPr lang="en-US" dirty="0">
                <a:ea typeface="+mn-lt"/>
                <a:cs typeface="+mn-lt"/>
              </a:rPr>
              <a:t> е </a:t>
            </a:r>
            <a:r>
              <a:rPr lang="en-US" dirty="0" err="1">
                <a:ea typeface="+mn-lt"/>
                <a:cs typeface="+mn-lt"/>
              </a:rPr>
              <a:t>важна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за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разбирането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на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по-сложни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трансформации</a:t>
            </a:r>
            <a:r>
              <a:rPr lang="en-US" dirty="0">
                <a:ea typeface="+mn-lt"/>
                <a:cs typeface="+mn-lt"/>
              </a:rPr>
              <a:t> и </a:t>
            </a:r>
            <a:r>
              <a:rPr lang="en-US" dirty="0" err="1">
                <a:ea typeface="+mn-lt"/>
                <a:cs typeface="+mn-lt"/>
              </a:rPr>
              <a:t>има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широки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приложения</a:t>
            </a:r>
            <a:r>
              <a:rPr lang="en-US" dirty="0">
                <a:ea typeface="+mn-lt"/>
                <a:cs typeface="+mn-lt"/>
              </a:rPr>
              <a:t> в </a:t>
            </a:r>
            <a:r>
              <a:rPr lang="en-US" dirty="0" err="1">
                <a:ea typeface="+mn-lt"/>
                <a:cs typeface="+mn-lt"/>
              </a:rPr>
              <a:t>различни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области</a:t>
            </a:r>
            <a:r>
              <a:rPr lang="en-US" dirty="0">
                <a:ea typeface="+mn-lt"/>
                <a:cs typeface="+mn-lt"/>
              </a:rPr>
              <a:t>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99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A7AC8-7685-6D61-67F1-1CD889BFA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7029" y="6047468"/>
            <a:ext cx="10515600" cy="813934"/>
          </a:xfrm>
        </p:spPr>
        <p:txBody>
          <a:bodyPr>
            <a:normAutofit fontScale="90000"/>
          </a:bodyPr>
          <a:lstStyle/>
          <a:p>
            <a:r>
              <a:rPr lang="en-US" sz="1800" err="1"/>
              <a:t>Не</a:t>
            </a:r>
            <a:r>
              <a:rPr lang="en-US" sz="1800" dirty="0"/>
              <a:t> </a:t>
            </a:r>
            <a:r>
              <a:rPr lang="en-US" sz="1800" err="1"/>
              <a:t>успях</a:t>
            </a:r>
            <a:r>
              <a:rPr lang="en-US" sz="1800" dirty="0"/>
              <a:t> </a:t>
            </a:r>
            <a:r>
              <a:rPr lang="en-US" sz="1800" err="1"/>
              <a:t>да</a:t>
            </a:r>
            <a:r>
              <a:rPr lang="en-US" sz="1800" dirty="0"/>
              <a:t> </a:t>
            </a:r>
            <a:r>
              <a:rPr lang="en-US" sz="1800" err="1"/>
              <a:t>се</a:t>
            </a:r>
            <a:r>
              <a:rPr lang="en-US" sz="1800" dirty="0"/>
              <a:t> </a:t>
            </a:r>
            <a:r>
              <a:rPr lang="en-US" sz="1800" err="1"/>
              <a:t>оправя</a:t>
            </a:r>
            <a:r>
              <a:rPr lang="en-US" sz="1800" dirty="0"/>
              <a:t> </a:t>
            </a:r>
            <a:r>
              <a:rPr lang="en-US" sz="1800" err="1"/>
              <a:t>със</a:t>
            </a:r>
            <a:r>
              <a:rPr lang="en-US" sz="1800" dirty="0"/>
              <a:t> </a:t>
            </a:r>
            <a:r>
              <a:rPr lang="en-US" sz="1800" err="1"/>
              <a:t>снимките</a:t>
            </a:r>
            <a:r>
              <a:rPr lang="en-US" sz="1800" dirty="0"/>
              <a:t>, </a:t>
            </a:r>
            <a:r>
              <a:rPr lang="en-US" sz="1800" err="1"/>
              <a:t>питай</a:t>
            </a:r>
            <a:r>
              <a:rPr lang="en-US" sz="1800" dirty="0"/>
              <a:t> </a:t>
            </a:r>
            <a:r>
              <a:rPr lang="en-US" sz="1800" err="1"/>
              <a:t>Бела</a:t>
            </a:r>
            <a:r>
              <a:rPr lang="en-US" sz="1800" dirty="0"/>
              <a:t> </a:t>
            </a:r>
            <a:r>
              <a:rPr lang="en-US" sz="1800" err="1"/>
              <a:t>да</a:t>
            </a:r>
            <a:r>
              <a:rPr lang="en-US" sz="1800" dirty="0"/>
              <a:t> </a:t>
            </a:r>
            <a:r>
              <a:rPr lang="en-US" sz="1800" err="1"/>
              <a:t>ти</a:t>
            </a:r>
            <a:r>
              <a:rPr lang="en-US" sz="1800" dirty="0"/>
              <a:t> </a:t>
            </a:r>
            <a:r>
              <a:rPr lang="en-US" sz="1800" err="1"/>
              <a:t>ги</a:t>
            </a:r>
            <a:r>
              <a:rPr lang="en-US" sz="1800" dirty="0"/>
              <a:t> </a:t>
            </a:r>
            <a:r>
              <a:rPr lang="en-US" sz="1800" err="1"/>
              <a:t>испрати</a:t>
            </a:r>
            <a:r>
              <a:rPr lang="en-US" sz="1800" dirty="0"/>
              <a:t>. </a:t>
            </a:r>
            <a:r>
              <a:rPr lang="en-US" sz="1800" err="1"/>
              <a:t>Може</a:t>
            </a:r>
            <a:r>
              <a:rPr lang="en-US" sz="1800" dirty="0"/>
              <a:t> </a:t>
            </a:r>
            <a:r>
              <a:rPr lang="en-US" sz="1800" err="1"/>
              <a:t>да</a:t>
            </a:r>
            <a:r>
              <a:rPr lang="en-US" sz="1800" dirty="0"/>
              <a:t> </a:t>
            </a:r>
            <a:r>
              <a:rPr lang="en-US" sz="1800" err="1"/>
              <a:t>промениш</a:t>
            </a:r>
            <a:r>
              <a:rPr lang="en-US" sz="1800" dirty="0"/>
              <a:t> </a:t>
            </a:r>
            <a:r>
              <a:rPr lang="en-US" sz="1800" err="1"/>
              <a:t>нещо</a:t>
            </a:r>
            <a:r>
              <a:rPr lang="en-US" sz="1800" dirty="0"/>
              <a:t> </a:t>
            </a:r>
            <a:r>
              <a:rPr lang="en-US" sz="1800" err="1"/>
              <a:t>ако</a:t>
            </a:r>
            <a:r>
              <a:rPr lang="en-US" sz="1800" dirty="0"/>
              <a:t> </a:t>
            </a:r>
            <a:r>
              <a:rPr lang="en-US" sz="1800" err="1"/>
              <a:t>не</a:t>
            </a:r>
            <a:r>
              <a:rPr lang="en-US" sz="1800" dirty="0"/>
              <a:t> </a:t>
            </a:r>
            <a:r>
              <a:rPr lang="en-US" sz="1800" err="1"/>
              <a:t>ти</a:t>
            </a:r>
            <a:r>
              <a:rPr lang="en-US" sz="1800" dirty="0"/>
              <a:t> </a:t>
            </a:r>
            <a:r>
              <a:rPr lang="en-US" sz="1800" err="1"/>
              <a:t>харесва</a:t>
            </a:r>
            <a:r>
              <a:rPr lang="en-US" sz="1800" dirty="0"/>
              <a:t> </a:t>
            </a:r>
            <a:r>
              <a:rPr lang="en-US" sz="1800" err="1"/>
              <a:t>как</a:t>
            </a:r>
            <a:r>
              <a:rPr lang="en-US" sz="1800" dirty="0"/>
              <a:t> е </a:t>
            </a:r>
            <a:r>
              <a:rPr lang="en-US" sz="1800" err="1"/>
              <a:t>направено</a:t>
            </a:r>
            <a:r>
              <a:rPr lang="en-US" sz="1800" dirty="0"/>
              <a:t>; </a:t>
            </a:r>
            <a:r>
              <a:rPr lang="en-US" sz="1800" err="1"/>
              <a:t>не</a:t>
            </a:r>
            <a:r>
              <a:rPr lang="en-US" sz="1800" dirty="0"/>
              <a:t> </a:t>
            </a:r>
            <a:r>
              <a:rPr lang="en-US" sz="1800" err="1"/>
              <a:t>ме</a:t>
            </a:r>
            <a:r>
              <a:rPr lang="en-US" sz="1800" dirty="0"/>
              <a:t> </a:t>
            </a:r>
            <a:r>
              <a:rPr lang="en-US" sz="1800" err="1"/>
              <a:t>интересува</a:t>
            </a:r>
            <a:r>
              <a:rPr lang="en-US" sz="1800" dirty="0"/>
              <a:t>. </a:t>
            </a:r>
            <a:r>
              <a:rPr lang="en-US" sz="1800" err="1"/>
              <a:t>Също</a:t>
            </a:r>
            <a:r>
              <a:rPr lang="en-US" sz="1800" dirty="0"/>
              <a:t> </a:t>
            </a:r>
            <a:r>
              <a:rPr lang="en-US" sz="1800" err="1"/>
              <a:t>можеш</a:t>
            </a:r>
            <a:r>
              <a:rPr lang="en-US" sz="1800" dirty="0"/>
              <a:t> </a:t>
            </a:r>
            <a:r>
              <a:rPr lang="en-US" sz="1800" err="1"/>
              <a:t>да</a:t>
            </a:r>
            <a:r>
              <a:rPr lang="en-US" sz="1800" dirty="0"/>
              <a:t> </a:t>
            </a:r>
            <a:r>
              <a:rPr lang="en-US" sz="1800" err="1"/>
              <a:t>провериш</a:t>
            </a:r>
            <a:r>
              <a:rPr lang="en-US" sz="1800" dirty="0"/>
              <a:t> </a:t>
            </a:r>
            <a:r>
              <a:rPr lang="en-US" sz="1800" err="1"/>
              <a:t>за</a:t>
            </a:r>
            <a:r>
              <a:rPr lang="en-US" sz="1800" dirty="0"/>
              <a:t> </a:t>
            </a:r>
            <a:r>
              <a:rPr lang="en-US" sz="1800" err="1"/>
              <a:t>правописни</a:t>
            </a:r>
            <a:r>
              <a:rPr lang="en-US" sz="1800" dirty="0"/>
              <a:t> </a:t>
            </a:r>
            <a:r>
              <a:rPr lang="en-US" sz="1800" err="1"/>
              <a:t>грешки</a:t>
            </a:r>
            <a:r>
              <a:rPr lang="en-US" sz="1800" dirty="0"/>
              <a:t> - </a:t>
            </a:r>
            <a:r>
              <a:rPr lang="en-US" sz="1800" err="1"/>
              <a:t>powerpoint</a:t>
            </a:r>
            <a:r>
              <a:rPr lang="en-US" sz="1800" dirty="0"/>
              <a:t>-а </a:t>
            </a:r>
            <a:r>
              <a:rPr lang="en-US" sz="1800" err="1"/>
              <a:t>ми</a:t>
            </a:r>
            <a:r>
              <a:rPr lang="en-US" sz="1800" dirty="0"/>
              <a:t> </a:t>
            </a:r>
            <a:r>
              <a:rPr lang="en-US" sz="1800" err="1"/>
              <a:t>не</a:t>
            </a:r>
            <a:r>
              <a:rPr lang="en-US" sz="1800" dirty="0"/>
              <a:t> </a:t>
            </a:r>
            <a:r>
              <a:rPr lang="en-US" sz="1800" err="1"/>
              <a:t>показва</a:t>
            </a:r>
            <a:r>
              <a:rPr lang="en-US" sz="1800" dirty="0"/>
              <a:t> </a:t>
            </a:r>
            <a:r>
              <a:rPr lang="en-US" sz="1800" err="1"/>
              <a:t>къде</a:t>
            </a:r>
            <a:r>
              <a:rPr lang="en-US" sz="1800" dirty="0"/>
              <a:t> </a:t>
            </a:r>
            <a:r>
              <a:rPr lang="en-US" sz="1800" err="1"/>
              <a:t>са</a:t>
            </a:r>
            <a:r>
              <a:rPr lang="en-US" sz="1800" dirty="0"/>
              <a:t> </a:t>
            </a:r>
            <a:r>
              <a:rPr lang="en-US" sz="1800" err="1"/>
              <a:t>грешките</a:t>
            </a:r>
            <a:r>
              <a:rPr lang="en-US" sz="1800" dirty="0"/>
              <a:t> - </a:t>
            </a:r>
            <a:r>
              <a:rPr lang="en-US" sz="1800" err="1"/>
              <a:t>оправих</a:t>
            </a:r>
            <a:r>
              <a:rPr lang="en-US" sz="1800" dirty="0"/>
              <a:t> </a:t>
            </a:r>
            <a:r>
              <a:rPr lang="en-US" sz="1800" err="1"/>
              <a:t>най-забележимите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6006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Транслация</vt:lpstr>
      <vt:lpstr>1. Определение:</vt:lpstr>
      <vt:lpstr>Следствие: При транслацията, образът на:   ⦁ отсечката е успоредна и равна нейната отсечка;  ⦁ правата е успоредна на нейната права или на същата права. </vt:lpstr>
      <vt:lpstr>3. Приложения на транслацията</vt:lpstr>
      <vt:lpstr>4. Образи на фигури при транслация:</vt:lpstr>
      <vt:lpstr>5. Заключение:</vt:lpstr>
      <vt:lpstr>Не успях да се оправя със снимките, питай Бела да ти ги испрати. Може да промениш нещо ако не ти харесва как е направено; не ме интересува. Също можеш да провериш за правописни грешки - powerpoint-а ми не показва къде са грешките - оправих най-забележимите.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313</cp:revision>
  <dcterms:created xsi:type="dcterms:W3CDTF">2024-06-03T13:43:18Z</dcterms:created>
  <dcterms:modified xsi:type="dcterms:W3CDTF">2024-06-03T18:08:26Z</dcterms:modified>
</cp:coreProperties>
</file>